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70"/>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73" r:id="rId14"/>
    <p:sldId id="268" r:id="rId15"/>
    <p:sldId id="274" r:id="rId16"/>
    <p:sldId id="269" r:id="rId17"/>
    <p:sldId id="275" r:id="rId18"/>
    <p:sldId id="271" r:id="rId19"/>
    <p:sldId id="272" r:id="rId20"/>
    <p:sldId id="276" r:id="rId21"/>
    <p:sldId id="277" r:id="rId22"/>
    <p:sldId id="278" r:id="rId23"/>
    <p:sldId id="279" r:id="rId24"/>
    <p:sldId id="280" r:id="rId25"/>
    <p:sldId id="282" r:id="rId26"/>
    <p:sldId id="281"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325" r:id="rId44"/>
    <p:sldId id="301" r:id="rId45"/>
    <p:sldId id="302" r:id="rId46"/>
    <p:sldId id="303" r:id="rId47"/>
    <p:sldId id="304" r:id="rId48"/>
    <p:sldId id="305" r:id="rId49"/>
    <p:sldId id="306" r:id="rId50"/>
    <p:sldId id="307" r:id="rId51"/>
    <p:sldId id="326"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8A477207-CF85-4C57-B045-77ADAEF5C47E}">
          <p14:sldIdLst>
            <p14:sldId id="256"/>
          </p14:sldIdLst>
        </p14:section>
        <p14:section name="Mô tả bài toán" id="{CAE83D19-604F-4FB7-BD21-DFF297BAB023}">
          <p14:sldIdLst>
            <p14:sldId id="257"/>
          </p14:sldIdLst>
        </p14:section>
        <p14:section name="Best First Search" id="{F8C1E4AD-34BF-4248-9479-94E271714FD3}">
          <p14:sldIdLst>
            <p14:sldId id="259"/>
            <p14:sldId id="258"/>
            <p14:sldId id="260"/>
            <p14:sldId id="261"/>
          </p14:sldIdLst>
        </p14:section>
        <p14:section name="Best First Search - 2" id="{5D278A7D-0DFA-4AE0-BA54-28671595BA43}">
          <p14:sldIdLst>
            <p14:sldId id="262"/>
            <p14:sldId id="263"/>
          </p14:sldIdLst>
        </p14:section>
        <p14:section name="AT (Algorithm for Tree)" id="{EF1988D1-1C95-4748-AB9E-D593DC81CD0C}">
          <p14:sldIdLst>
            <p14:sldId id="264"/>
            <p14:sldId id="265"/>
            <p14:sldId id="266"/>
            <p14:sldId id="267"/>
            <p14:sldId id="273"/>
            <p14:sldId id="268"/>
            <p14:sldId id="274"/>
            <p14:sldId id="269"/>
            <p14:sldId id="275"/>
          </p14:sldIdLst>
        </p14:section>
        <p14:section name="Cost Minimazation Search (CMS)" id="{B873D696-7E86-4F47-836C-48AE102B0FFD}">
          <p14:sldIdLst>
            <p14:sldId id="271"/>
            <p14:sldId id="272"/>
            <p14:sldId id="276"/>
            <p14:sldId id="277"/>
            <p14:sldId id="278"/>
            <p14:sldId id="279"/>
          </p14:sldIdLst>
        </p14:section>
        <p14:section name="AKT" id="{C29E69CD-0601-4F11-A2DA-4C096AF4E09E}">
          <p14:sldIdLst>
            <p14:sldId id="280"/>
            <p14:sldId id="282"/>
            <p14:sldId id="281"/>
            <p14:sldId id="283"/>
            <p14:sldId id="284"/>
            <p14:sldId id="285"/>
            <p14:sldId id="286"/>
            <p14:sldId id="287"/>
            <p14:sldId id="288"/>
          </p14:sldIdLst>
        </p14:section>
        <p14:section name="A*" id="{AAEF1C2E-2FC3-40BE-A228-74EF237CB3D0}">
          <p14:sldIdLst>
            <p14:sldId id="289"/>
            <p14:sldId id="290"/>
            <p14:sldId id="291"/>
          </p14:sldIdLst>
        </p14:section>
        <p14:section name="A* ví dụ 1" id="{A0582DBE-EE73-439B-97EE-9FF82EF85A6C}">
          <p14:sldIdLst>
            <p14:sldId id="292"/>
            <p14:sldId id="293"/>
            <p14:sldId id="294"/>
            <p14:sldId id="295"/>
          </p14:sldIdLst>
        </p14:section>
        <p14:section name="A* ví dụ 2" id="{DC7728EC-A385-46FA-9EC2-5F6DA685E2A7}">
          <p14:sldIdLst>
            <p14:sldId id="296"/>
            <p14:sldId id="297"/>
            <p14:sldId id="298"/>
            <p14:sldId id="325"/>
            <p14:sldId id="301"/>
          </p14:sldIdLst>
        </p14:section>
        <p14:section name="A* - ví dụ 3" id="{CB8EA831-0834-42D3-B3A2-2FE352DF3FB1}">
          <p14:sldIdLst>
            <p14:sldId id="302"/>
            <p14:sldId id="303"/>
            <p14:sldId id="304"/>
            <p14:sldId id="305"/>
            <p14:sldId id="306"/>
            <p14:sldId id="307"/>
            <p14:sldId id="326"/>
            <p14:sldId id="308"/>
          </p14:sldIdLst>
        </p14:section>
        <p14:section name="Nhanh-can" id="{AA533DF7-5833-405C-862A-C9D8434ED9A8}">
          <p14:sldIdLst>
            <p14:sldId id="309"/>
            <p14:sldId id="310"/>
          </p14:sldIdLst>
        </p14:section>
        <p14:section name="Nhánh cận - ví dụ 1" id="{9380951B-1ECE-4FAB-8130-D6FD1AA26C1E}">
          <p14:sldIdLst>
            <p14:sldId id="311"/>
            <p14:sldId id="312"/>
            <p14:sldId id="313"/>
            <p14:sldId id="314"/>
            <p14:sldId id="315"/>
            <p14:sldId id="316"/>
            <p14:sldId id="317"/>
            <p14:sldId id="318"/>
            <p14:sldId id="319"/>
          </p14:sldIdLst>
        </p14:section>
        <p14:section name="Nhánh cận - ví dụ 2" id="{B888EC20-BCBB-460E-A93D-72AA90A74437}">
          <p14:sldIdLst>
            <p14:sldId id="320"/>
            <p14:sldId id="321"/>
            <p14:sldId id="322"/>
            <p14:sldId id="323"/>
            <p14:sldId id="324"/>
          </p14:sldIdLst>
        </p14:section>
      </p14:sectionLst>
    </p:ext>
    <p:ext uri="{EFAFB233-063F-42B5-8137-9DF3F51BA10A}">
      <p15:sldGuideLst xmlns:p15="http://schemas.microsoft.com/office/powerpoint/2012/main">
        <p15:guide id="1" orient="horz" pos="344" userDrawn="1">
          <p15:clr>
            <a:srgbClr val="A4A3A4"/>
          </p15:clr>
        </p15:guide>
        <p15:guide id="2" pos="11124" userDrawn="1">
          <p15:clr>
            <a:srgbClr val="A4A3A4"/>
          </p15:clr>
        </p15:guide>
        <p15:guide id="3" orient="horz" pos="6344" userDrawn="1">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F3"/>
    <a:srgbClr val="FFFF00"/>
    <a:srgbClr val="FFA100"/>
    <a:srgbClr val="FFBF00"/>
    <a:srgbClr val="E3B5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p:cViewPr varScale="1">
        <p:scale>
          <a:sx n="72" d="100"/>
          <a:sy n="72" d="100"/>
        </p:scale>
        <p:origin x="288" y="360"/>
      </p:cViewPr>
      <p:guideLst>
        <p:guide orient="horz" pos="344"/>
        <p:guide pos="11124"/>
        <p:guide orient="horz" pos="6344"/>
        <p:guide pos="6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29.09.2023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10</a:t>
            </a:fld>
            <a:endParaRPr lang="cs-CZ"/>
          </a:p>
        </p:txBody>
      </p:sp>
    </p:spTree>
    <p:extLst>
      <p:ext uri="{BB962C8B-B14F-4D97-AF65-F5344CB8AC3E}">
        <p14:creationId xmlns:p14="http://schemas.microsoft.com/office/powerpoint/2010/main" val="1864151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11</a:t>
            </a:fld>
            <a:endParaRPr lang="cs-CZ"/>
          </a:p>
        </p:txBody>
      </p:sp>
    </p:spTree>
    <p:extLst>
      <p:ext uri="{BB962C8B-B14F-4D97-AF65-F5344CB8AC3E}">
        <p14:creationId xmlns:p14="http://schemas.microsoft.com/office/powerpoint/2010/main" val="1548810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12</a:t>
            </a:fld>
            <a:endParaRPr lang="cs-CZ"/>
          </a:p>
        </p:txBody>
      </p:sp>
    </p:spTree>
    <p:extLst>
      <p:ext uri="{BB962C8B-B14F-4D97-AF65-F5344CB8AC3E}">
        <p14:creationId xmlns:p14="http://schemas.microsoft.com/office/powerpoint/2010/main" val="179369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13</a:t>
            </a:fld>
            <a:endParaRPr lang="cs-CZ"/>
          </a:p>
        </p:txBody>
      </p:sp>
    </p:spTree>
    <p:extLst>
      <p:ext uri="{BB962C8B-B14F-4D97-AF65-F5344CB8AC3E}">
        <p14:creationId xmlns:p14="http://schemas.microsoft.com/office/powerpoint/2010/main" val="504608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14</a:t>
            </a:fld>
            <a:endParaRPr lang="cs-CZ"/>
          </a:p>
        </p:txBody>
      </p:sp>
    </p:spTree>
    <p:extLst>
      <p:ext uri="{BB962C8B-B14F-4D97-AF65-F5344CB8AC3E}">
        <p14:creationId xmlns:p14="http://schemas.microsoft.com/office/powerpoint/2010/main" val="3196621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15</a:t>
            </a:fld>
            <a:endParaRPr lang="cs-CZ"/>
          </a:p>
        </p:txBody>
      </p:sp>
    </p:spTree>
    <p:extLst>
      <p:ext uri="{BB962C8B-B14F-4D97-AF65-F5344CB8AC3E}">
        <p14:creationId xmlns:p14="http://schemas.microsoft.com/office/powerpoint/2010/main" val="1685723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16</a:t>
            </a:fld>
            <a:endParaRPr lang="cs-CZ"/>
          </a:p>
        </p:txBody>
      </p:sp>
    </p:spTree>
    <p:extLst>
      <p:ext uri="{BB962C8B-B14F-4D97-AF65-F5344CB8AC3E}">
        <p14:creationId xmlns:p14="http://schemas.microsoft.com/office/powerpoint/2010/main" val="3767286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17</a:t>
            </a:fld>
            <a:endParaRPr lang="cs-CZ"/>
          </a:p>
        </p:txBody>
      </p:sp>
    </p:spTree>
    <p:extLst>
      <p:ext uri="{BB962C8B-B14F-4D97-AF65-F5344CB8AC3E}">
        <p14:creationId xmlns:p14="http://schemas.microsoft.com/office/powerpoint/2010/main" val="1293413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18</a:t>
            </a:fld>
            <a:endParaRPr lang="cs-CZ"/>
          </a:p>
        </p:txBody>
      </p:sp>
    </p:spTree>
    <p:extLst>
      <p:ext uri="{BB962C8B-B14F-4D97-AF65-F5344CB8AC3E}">
        <p14:creationId xmlns:p14="http://schemas.microsoft.com/office/powerpoint/2010/main" val="3989237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19</a:t>
            </a:fld>
            <a:endParaRPr lang="cs-CZ"/>
          </a:p>
        </p:txBody>
      </p:sp>
    </p:spTree>
    <p:extLst>
      <p:ext uri="{BB962C8B-B14F-4D97-AF65-F5344CB8AC3E}">
        <p14:creationId xmlns:p14="http://schemas.microsoft.com/office/powerpoint/2010/main" val="3701110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a:t>
            </a:fld>
            <a:endParaRPr lang="cs-CZ"/>
          </a:p>
        </p:txBody>
      </p:sp>
    </p:spTree>
    <p:extLst>
      <p:ext uri="{BB962C8B-B14F-4D97-AF65-F5344CB8AC3E}">
        <p14:creationId xmlns:p14="http://schemas.microsoft.com/office/powerpoint/2010/main" val="106963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20</a:t>
            </a:fld>
            <a:endParaRPr lang="cs-CZ"/>
          </a:p>
        </p:txBody>
      </p:sp>
    </p:spTree>
    <p:extLst>
      <p:ext uri="{BB962C8B-B14F-4D97-AF65-F5344CB8AC3E}">
        <p14:creationId xmlns:p14="http://schemas.microsoft.com/office/powerpoint/2010/main" val="1643373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21</a:t>
            </a:fld>
            <a:endParaRPr lang="cs-CZ"/>
          </a:p>
        </p:txBody>
      </p:sp>
    </p:spTree>
    <p:extLst>
      <p:ext uri="{BB962C8B-B14F-4D97-AF65-F5344CB8AC3E}">
        <p14:creationId xmlns:p14="http://schemas.microsoft.com/office/powerpoint/2010/main" val="3286210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22</a:t>
            </a:fld>
            <a:endParaRPr lang="cs-CZ"/>
          </a:p>
        </p:txBody>
      </p:sp>
    </p:spTree>
    <p:extLst>
      <p:ext uri="{BB962C8B-B14F-4D97-AF65-F5344CB8AC3E}">
        <p14:creationId xmlns:p14="http://schemas.microsoft.com/office/powerpoint/2010/main" val="473198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23</a:t>
            </a:fld>
            <a:endParaRPr lang="cs-CZ"/>
          </a:p>
        </p:txBody>
      </p:sp>
    </p:spTree>
    <p:extLst>
      <p:ext uri="{BB962C8B-B14F-4D97-AF65-F5344CB8AC3E}">
        <p14:creationId xmlns:p14="http://schemas.microsoft.com/office/powerpoint/2010/main" val="773545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24</a:t>
            </a:fld>
            <a:endParaRPr lang="cs-CZ"/>
          </a:p>
        </p:txBody>
      </p:sp>
    </p:spTree>
    <p:extLst>
      <p:ext uri="{BB962C8B-B14F-4D97-AF65-F5344CB8AC3E}">
        <p14:creationId xmlns:p14="http://schemas.microsoft.com/office/powerpoint/2010/main" val="3759375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25</a:t>
            </a:fld>
            <a:endParaRPr lang="cs-CZ"/>
          </a:p>
        </p:txBody>
      </p:sp>
    </p:spTree>
    <p:extLst>
      <p:ext uri="{BB962C8B-B14F-4D97-AF65-F5344CB8AC3E}">
        <p14:creationId xmlns:p14="http://schemas.microsoft.com/office/powerpoint/2010/main" val="2350808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26</a:t>
            </a:fld>
            <a:endParaRPr lang="cs-CZ"/>
          </a:p>
        </p:txBody>
      </p:sp>
    </p:spTree>
    <p:extLst>
      <p:ext uri="{BB962C8B-B14F-4D97-AF65-F5344CB8AC3E}">
        <p14:creationId xmlns:p14="http://schemas.microsoft.com/office/powerpoint/2010/main" val="422827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27</a:t>
            </a:fld>
            <a:endParaRPr lang="cs-CZ"/>
          </a:p>
        </p:txBody>
      </p:sp>
    </p:spTree>
    <p:extLst>
      <p:ext uri="{BB962C8B-B14F-4D97-AF65-F5344CB8AC3E}">
        <p14:creationId xmlns:p14="http://schemas.microsoft.com/office/powerpoint/2010/main" val="514556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28</a:t>
            </a:fld>
            <a:endParaRPr lang="cs-CZ"/>
          </a:p>
        </p:txBody>
      </p:sp>
    </p:spTree>
    <p:extLst>
      <p:ext uri="{BB962C8B-B14F-4D97-AF65-F5344CB8AC3E}">
        <p14:creationId xmlns:p14="http://schemas.microsoft.com/office/powerpoint/2010/main" val="26311763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29</a:t>
            </a:fld>
            <a:endParaRPr lang="cs-CZ"/>
          </a:p>
        </p:txBody>
      </p:sp>
    </p:spTree>
    <p:extLst>
      <p:ext uri="{BB962C8B-B14F-4D97-AF65-F5344CB8AC3E}">
        <p14:creationId xmlns:p14="http://schemas.microsoft.com/office/powerpoint/2010/main" val="327934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a:t>
            </a:fld>
            <a:endParaRPr lang="cs-CZ"/>
          </a:p>
        </p:txBody>
      </p:sp>
    </p:spTree>
    <p:extLst>
      <p:ext uri="{BB962C8B-B14F-4D97-AF65-F5344CB8AC3E}">
        <p14:creationId xmlns:p14="http://schemas.microsoft.com/office/powerpoint/2010/main" val="3008823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30</a:t>
            </a:fld>
            <a:endParaRPr lang="cs-CZ"/>
          </a:p>
        </p:txBody>
      </p:sp>
    </p:spTree>
    <p:extLst>
      <p:ext uri="{BB962C8B-B14F-4D97-AF65-F5344CB8AC3E}">
        <p14:creationId xmlns:p14="http://schemas.microsoft.com/office/powerpoint/2010/main" val="2434194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31</a:t>
            </a:fld>
            <a:endParaRPr lang="cs-CZ"/>
          </a:p>
        </p:txBody>
      </p:sp>
    </p:spTree>
    <p:extLst>
      <p:ext uri="{BB962C8B-B14F-4D97-AF65-F5344CB8AC3E}">
        <p14:creationId xmlns:p14="http://schemas.microsoft.com/office/powerpoint/2010/main" val="35582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32</a:t>
            </a:fld>
            <a:endParaRPr lang="cs-CZ"/>
          </a:p>
        </p:txBody>
      </p:sp>
    </p:spTree>
    <p:extLst>
      <p:ext uri="{BB962C8B-B14F-4D97-AF65-F5344CB8AC3E}">
        <p14:creationId xmlns:p14="http://schemas.microsoft.com/office/powerpoint/2010/main" val="3247512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33</a:t>
            </a:fld>
            <a:endParaRPr lang="cs-CZ"/>
          </a:p>
        </p:txBody>
      </p:sp>
    </p:spTree>
    <p:extLst>
      <p:ext uri="{BB962C8B-B14F-4D97-AF65-F5344CB8AC3E}">
        <p14:creationId xmlns:p14="http://schemas.microsoft.com/office/powerpoint/2010/main" val="1438282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34</a:t>
            </a:fld>
            <a:endParaRPr lang="cs-CZ"/>
          </a:p>
        </p:txBody>
      </p:sp>
    </p:spTree>
    <p:extLst>
      <p:ext uri="{BB962C8B-B14F-4D97-AF65-F5344CB8AC3E}">
        <p14:creationId xmlns:p14="http://schemas.microsoft.com/office/powerpoint/2010/main" val="3594514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35</a:t>
            </a:fld>
            <a:endParaRPr lang="cs-CZ"/>
          </a:p>
        </p:txBody>
      </p:sp>
    </p:spTree>
    <p:extLst>
      <p:ext uri="{BB962C8B-B14F-4D97-AF65-F5344CB8AC3E}">
        <p14:creationId xmlns:p14="http://schemas.microsoft.com/office/powerpoint/2010/main" val="720685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36</a:t>
            </a:fld>
            <a:endParaRPr lang="cs-CZ"/>
          </a:p>
        </p:txBody>
      </p:sp>
    </p:spTree>
    <p:extLst>
      <p:ext uri="{BB962C8B-B14F-4D97-AF65-F5344CB8AC3E}">
        <p14:creationId xmlns:p14="http://schemas.microsoft.com/office/powerpoint/2010/main" val="523617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37</a:t>
            </a:fld>
            <a:endParaRPr lang="cs-CZ"/>
          </a:p>
        </p:txBody>
      </p:sp>
    </p:spTree>
    <p:extLst>
      <p:ext uri="{BB962C8B-B14F-4D97-AF65-F5344CB8AC3E}">
        <p14:creationId xmlns:p14="http://schemas.microsoft.com/office/powerpoint/2010/main" val="9130096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38</a:t>
            </a:fld>
            <a:endParaRPr lang="cs-CZ"/>
          </a:p>
        </p:txBody>
      </p:sp>
    </p:spTree>
    <p:extLst>
      <p:ext uri="{BB962C8B-B14F-4D97-AF65-F5344CB8AC3E}">
        <p14:creationId xmlns:p14="http://schemas.microsoft.com/office/powerpoint/2010/main" val="3907075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39</a:t>
            </a:fld>
            <a:endParaRPr lang="cs-CZ"/>
          </a:p>
        </p:txBody>
      </p:sp>
    </p:spTree>
    <p:extLst>
      <p:ext uri="{BB962C8B-B14F-4D97-AF65-F5344CB8AC3E}">
        <p14:creationId xmlns:p14="http://schemas.microsoft.com/office/powerpoint/2010/main" val="2867111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a:t>
            </a:fld>
            <a:endParaRPr lang="cs-CZ"/>
          </a:p>
        </p:txBody>
      </p:sp>
    </p:spTree>
    <p:extLst>
      <p:ext uri="{BB962C8B-B14F-4D97-AF65-F5344CB8AC3E}">
        <p14:creationId xmlns:p14="http://schemas.microsoft.com/office/powerpoint/2010/main" val="1544859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40</a:t>
            </a:fld>
            <a:endParaRPr lang="cs-CZ"/>
          </a:p>
        </p:txBody>
      </p:sp>
    </p:spTree>
    <p:extLst>
      <p:ext uri="{BB962C8B-B14F-4D97-AF65-F5344CB8AC3E}">
        <p14:creationId xmlns:p14="http://schemas.microsoft.com/office/powerpoint/2010/main" val="1999340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41</a:t>
            </a:fld>
            <a:endParaRPr lang="cs-CZ"/>
          </a:p>
        </p:txBody>
      </p:sp>
    </p:spTree>
    <p:extLst>
      <p:ext uri="{BB962C8B-B14F-4D97-AF65-F5344CB8AC3E}">
        <p14:creationId xmlns:p14="http://schemas.microsoft.com/office/powerpoint/2010/main" val="34411328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42</a:t>
            </a:fld>
            <a:endParaRPr lang="cs-CZ"/>
          </a:p>
        </p:txBody>
      </p:sp>
    </p:spTree>
    <p:extLst>
      <p:ext uri="{BB962C8B-B14F-4D97-AF65-F5344CB8AC3E}">
        <p14:creationId xmlns:p14="http://schemas.microsoft.com/office/powerpoint/2010/main" val="13539427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43</a:t>
            </a:fld>
            <a:endParaRPr lang="cs-CZ"/>
          </a:p>
        </p:txBody>
      </p:sp>
    </p:spTree>
    <p:extLst>
      <p:ext uri="{BB962C8B-B14F-4D97-AF65-F5344CB8AC3E}">
        <p14:creationId xmlns:p14="http://schemas.microsoft.com/office/powerpoint/2010/main" val="30562528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44</a:t>
            </a:fld>
            <a:endParaRPr lang="cs-CZ"/>
          </a:p>
        </p:txBody>
      </p:sp>
    </p:spTree>
    <p:extLst>
      <p:ext uri="{BB962C8B-B14F-4D97-AF65-F5344CB8AC3E}">
        <p14:creationId xmlns:p14="http://schemas.microsoft.com/office/powerpoint/2010/main" val="441720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45</a:t>
            </a:fld>
            <a:endParaRPr lang="cs-CZ"/>
          </a:p>
        </p:txBody>
      </p:sp>
    </p:spTree>
    <p:extLst>
      <p:ext uri="{BB962C8B-B14F-4D97-AF65-F5344CB8AC3E}">
        <p14:creationId xmlns:p14="http://schemas.microsoft.com/office/powerpoint/2010/main" val="30818304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46</a:t>
            </a:fld>
            <a:endParaRPr lang="cs-CZ"/>
          </a:p>
        </p:txBody>
      </p:sp>
    </p:spTree>
    <p:extLst>
      <p:ext uri="{BB962C8B-B14F-4D97-AF65-F5344CB8AC3E}">
        <p14:creationId xmlns:p14="http://schemas.microsoft.com/office/powerpoint/2010/main" val="2926845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47</a:t>
            </a:fld>
            <a:endParaRPr lang="cs-CZ"/>
          </a:p>
        </p:txBody>
      </p:sp>
    </p:spTree>
    <p:extLst>
      <p:ext uri="{BB962C8B-B14F-4D97-AF65-F5344CB8AC3E}">
        <p14:creationId xmlns:p14="http://schemas.microsoft.com/office/powerpoint/2010/main" val="8490607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48</a:t>
            </a:fld>
            <a:endParaRPr lang="cs-CZ"/>
          </a:p>
        </p:txBody>
      </p:sp>
    </p:spTree>
    <p:extLst>
      <p:ext uri="{BB962C8B-B14F-4D97-AF65-F5344CB8AC3E}">
        <p14:creationId xmlns:p14="http://schemas.microsoft.com/office/powerpoint/2010/main" val="39753763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49</a:t>
            </a:fld>
            <a:endParaRPr lang="cs-CZ"/>
          </a:p>
        </p:txBody>
      </p:sp>
    </p:spTree>
    <p:extLst>
      <p:ext uri="{BB962C8B-B14F-4D97-AF65-F5344CB8AC3E}">
        <p14:creationId xmlns:p14="http://schemas.microsoft.com/office/powerpoint/2010/main" val="3825151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a:t>
            </a:fld>
            <a:endParaRPr lang="cs-CZ"/>
          </a:p>
        </p:txBody>
      </p:sp>
    </p:spTree>
    <p:extLst>
      <p:ext uri="{BB962C8B-B14F-4D97-AF65-F5344CB8AC3E}">
        <p14:creationId xmlns:p14="http://schemas.microsoft.com/office/powerpoint/2010/main" val="7548902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50</a:t>
            </a:fld>
            <a:endParaRPr lang="cs-CZ"/>
          </a:p>
        </p:txBody>
      </p:sp>
    </p:spTree>
    <p:extLst>
      <p:ext uri="{BB962C8B-B14F-4D97-AF65-F5344CB8AC3E}">
        <p14:creationId xmlns:p14="http://schemas.microsoft.com/office/powerpoint/2010/main" val="35224178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51</a:t>
            </a:fld>
            <a:endParaRPr lang="cs-CZ"/>
          </a:p>
        </p:txBody>
      </p:sp>
    </p:spTree>
    <p:extLst>
      <p:ext uri="{BB962C8B-B14F-4D97-AF65-F5344CB8AC3E}">
        <p14:creationId xmlns:p14="http://schemas.microsoft.com/office/powerpoint/2010/main" val="2031910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52</a:t>
            </a:fld>
            <a:endParaRPr lang="cs-CZ"/>
          </a:p>
        </p:txBody>
      </p:sp>
    </p:spTree>
    <p:extLst>
      <p:ext uri="{BB962C8B-B14F-4D97-AF65-F5344CB8AC3E}">
        <p14:creationId xmlns:p14="http://schemas.microsoft.com/office/powerpoint/2010/main" val="14860622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53</a:t>
            </a:fld>
            <a:endParaRPr lang="cs-CZ"/>
          </a:p>
        </p:txBody>
      </p:sp>
    </p:spTree>
    <p:extLst>
      <p:ext uri="{BB962C8B-B14F-4D97-AF65-F5344CB8AC3E}">
        <p14:creationId xmlns:p14="http://schemas.microsoft.com/office/powerpoint/2010/main" val="42291005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54</a:t>
            </a:fld>
            <a:endParaRPr lang="cs-CZ"/>
          </a:p>
        </p:txBody>
      </p:sp>
    </p:spTree>
    <p:extLst>
      <p:ext uri="{BB962C8B-B14F-4D97-AF65-F5344CB8AC3E}">
        <p14:creationId xmlns:p14="http://schemas.microsoft.com/office/powerpoint/2010/main" val="23945842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55</a:t>
            </a:fld>
            <a:endParaRPr lang="cs-CZ"/>
          </a:p>
        </p:txBody>
      </p:sp>
    </p:spTree>
    <p:extLst>
      <p:ext uri="{BB962C8B-B14F-4D97-AF65-F5344CB8AC3E}">
        <p14:creationId xmlns:p14="http://schemas.microsoft.com/office/powerpoint/2010/main" val="16238143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56</a:t>
            </a:fld>
            <a:endParaRPr lang="cs-CZ"/>
          </a:p>
        </p:txBody>
      </p:sp>
    </p:spTree>
    <p:extLst>
      <p:ext uri="{BB962C8B-B14F-4D97-AF65-F5344CB8AC3E}">
        <p14:creationId xmlns:p14="http://schemas.microsoft.com/office/powerpoint/2010/main" val="16291265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57</a:t>
            </a:fld>
            <a:endParaRPr lang="cs-CZ"/>
          </a:p>
        </p:txBody>
      </p:sp>
    </p:spTree>
    <p:extLst>
      <p:ext uri="{BB962C8B-B14F-4D97-AF65-F5344CB8AC3E}">
        <p14:creationId xmlns:p14="http://schemas.microsoft.com/office/powerpoint/2010/main" val="32242662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58</a:t>
            </a:fld>
            <a:endParaRPr lang="cs-CZ"/>
          </a:p>
        </p:txBody>
      </p:sp>
    </p:spTree>
    <p:extLst>
      <p:ext uri="{BB962C8B-B14F-4D97-AF65-F5344CB8AC3E}">
        <p14:creationId xmlns:p14="http://schemas.microsoft.com/office/powerpoint/2010/main" val="39245145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59</a:t>
            </a:fld>
            <a:endParaRPr lang="cs-CZ"/>
          </a:p>
        </p:txBody>
      </p:sp>
    </p:spTree>
    <p:extLst>
      <p:ext uri="{BB962C8B-B14F-4D97-AF65-F5344CB8AC3E}">
        <p14:creationId xmlns:p14="http://schemas.microsoft.com/office/powerpoint/2010/main" val="372753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a:t>
            </a:fld>
            <a:endParaRPr lang="cs-CZ"/>
          </a:p>
        </p:txBody>
      </p:sp>
    </p:spTree>
    <p:extLst>
      <p:ext uri="{BB962C8B-B14F-4D97-AF65-F5344CB8AC3E}">
        <p14:creationId xmlns:p14="http://schemas.microsoft.com/office/powerpoint/2010/main" val="20040372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60</a:t>
            </a:fld>
            <a:endParaRPr lang="cs-CZ"/>
          </a:p>
        </p:txBody>
      </p:sp>
    </p:spTree>
    <p:extLst>
      <p:ext uri="{BB962C8B-B14F-4D97-AF65-F5344CB8AC3E}">
        <p14:creationId xmlns:p14="http://schemas.microsoft.com/office/powerpoint/2010/main" val="11898925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61</a:t>
            </a:fld>
            <a:endParaRPr lang="cs-CZ"/>
          </a:p>
        </p:txBody>
      </p:sp>
    </p:spTree>
    <p:extLst>
      <p:ext uri="{BB962C8B-B14F-4D97-AF65-F5344CB8AC3E}">
        <p14:creationId xmlns:p14="http://schemas.microsoft.com/office/powerpoint/2010/main" val="18962457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62</a:t>
            </a:fld>
            <a:endParaRPr lang="cs-CZ"/>
          </a:p>
        </p:txBody>
      </p:sp>
    </p:spTree>
    <p:extLst>
      <p:ext uri="{BB962C8B-B14F-4D97-AF65-F5344CB8AC3E}">
        <p14:creationId xmlns:p14="http://schemas.microsoft.com/office/powerpoint/2010/main" val="23258795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63</a:t>
            </a:fld>
            <a:endParaRPr lang="cs-CZ"/>
          </a:p>
        </p:txBody>
      </p:sp>
    </p:spTree>
    <p:extLst>
      <p:ext uri="{BB962C8B-B14F-4D97-AF65-F5344CB8AC3E}">
        <p14:creationId xmlns:p14="http://schemas.microsoft.com/office/powerpoint/2010/main" val="6308625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64</a:t>
            </a:fld>
            <a:endParaRPr lang="cs-CZ"/>
          </a:p>
        </p:txBody>
      </p:sp>
    </p:spTree>
    <p:extLst>
      <p:ext uri="{BB962C8B-B14F-4D97-AF65-F5344CB8AC3E}">
        <p14:creationId xmlns:p14="http://schemas.microsoft.com/office/powerpoint/2010/main" val="4649025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65</a:t>
            </a:fld>
            <a:endParaRPr lang="cs-CZ"/>
          </a:p>
        </p:txBody>
      </p:sp>
    </p:spTree>
    <p:extLst>
      <p:ext uri="{BB962C8B-B14F-4D97-AF65-F5344CB8AC3E}">
        <p14:creationId xmlns:p14="http://schemas.microsoft.com/office/powerpoint/2010/main" val="36373972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66</a:t>
            </a:fld>
            <a:endParaRPr lang="cs-CZ"/>
          </a:p>
        </p:txBody>
      </p:sp>
    </p:spTree>
    <p:extLst>
      <p:ext uri="{BB962C8B-B14F-4D97-AF65-F5344CB8AC3E}">
        <p14:creationId xmlns:p14="http://schemas.microsoft.com/office/powerpoint/2010/main" val="21709604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67</a:t>
            </a:fld>
            <a:endParaRPr lang="cs-CZ"/>
          </a:p>
        </p:txBody>
      </p:sp>
    </p:spTree>
    <p:extLst>
      <p:ext uri="{BB962C8B-B14F-4D97-AF65-F5344CB8AC3E}">
        <p14:creationId xmlns:p14="http://schemas.microsoft.com/office/powerpoint/2010/main" val="3291672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a:t>
            </a:fld>
            <a:endParaRPr lang="cs-CZ"/>
          </a:p>
        </p:txBody>
      </p:sp>
    </p:spTree>
    <p:extLst>
      <p:ext uri="{BB962C8B-B14F-4D97-AF65-F5344CB8AC3E}">
        <p14:creationId xmlns:p14="http://schemas.microsoft.com/office/powerpoint/2010/main" val="196238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a:t>
            </a:fld>
            <a:endParaRPr lang="cs-CZ"/>
          </a:p>
        </p:txBody>
      </p:sp>
    </p:spTree>
    <p:extLst>
      <p:ext uri="{BB962C8B-B14F-4D97-AF65-F5344CB8AC3E}">
        <p14:creationId xmlns:p14="http://schemas.microsoft.com/office/powerpoint/2010/main" val="1344406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a:t>
            </a:fld>
            <a:endParaRPr lang="cs-CZ"/>
          </a:p>
        </p:txBody>
      </p:sp>
    </p:spTree>
    <p:extLst>
      <p:ext uri="{BB962C8B-B14F-4D97-AF65-F5344CB8AC3E}">
        <p14:creationId xmlns:p14="http://schemas.microsoft.com/office/powerpoint/2010/main" val="1601224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9/29/23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9/29/23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9/29/23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9/29/23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9/29/23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9/29/23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9/29/23</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9/29/23</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9/29/23</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9/29/23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9/29/23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9/29/23</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356433" indent="-356433" algn="l" defTabSz="1425732" rtl="0" eaLnBrk="1" latinLnBrk="0" hangingPunct="1">
        <a:lnSpc>
          <a:spcPct val="130000"/>
        </a:lnSpc>
        <a:spcBef>
          <a:spcPts val="0"/>
        </a:spcBef>
        <a:buFont typeface="Arial" panose="020B0604020202020204" pitchFamily="34" charset="0"/>
        <a:buChar char="•"/>
        <a:defRPr sz="3200" kern="1200">
          <a:solidFill>
            <a:schemeClr val="tx1"/>
          </a:solidFill>
          <a:latin typeface="+mn-lt"/>
          <a:ea typeface="+mn-ea"/>
          <a:cs typeface="+mn-cs"/>
        </a:defRPr>
      </a:lvl1pPr>
      <a:lvl2pPr marL="1069299" indent="-356433" algn="l" defTabSz="1425732" rtl="0" eaLnBrk="1" latinLnBrk="0" hangingPunct="1">
        <a:lnSpc>
          <a:spcPct val="130000"/>
        </a:lnSpc>
        <a:spcBef>
          <a:spcPts val="0"/>
        </a:spcBef>
        <a:buFont typeface="Arial" panose="020B0604020202020204" pitchFamily="34" charset="0"/>
        <a:buChar char="•"/>
        <a:defRPr sz="3000" kern="1200">
          <a:solidFill>
            <a:schemeClr val="tx1"/>
          </a:solidFill>
          <a:latin typeface="+mn-lt"/>
          <a:ea typeface="+mn-ea"/>
          <a:cs typeface="+mn-cs"/>
        </a:defRPr>
      </a:lvl2pPr>
      <a:lvl3pPr marL="1782166" indent="-356433" algn="l" defTabSz="1425732" rtl="0" eaLnBrk="1" latinLnBrk="0" hangingPunct="1">
        <a:lnSpc>
          <a:spcPct val="130000"/>
        </a:lnSpc>
        <a:spcBef>
          <a:spcPts val="0"/>
        </a:spcBef>
        <a:buFont typeface="Arial" panose="020B0604020202020204" pitchFamily="34" charset="0"/>
        <a:buChar char="•"/>
        <a:defRPr sz="2800"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57.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63.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20BD322-64EA-01FD-C93C-757380DB57B2}"/>
              </a:ext>
            </a:extLst>
          </p:cNvPr>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p:blipFill>
        <p:spPr bwMode="auto">
          <a:xfrm>
            <a:off x="9505156" y="1140265"/>
            <a:ext cx="9505156" cy="9942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4EEBCCD-49E9-79A5-5731-692DD7F16568}"/>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p:blipFill>
        <p:spPr bwMode="auto">
          <a:xfrm>
            <a:off x="18255" y="1140265"/>
            <a:ext cx="9486901" cy="994239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en-US" sz="4800" spc="-10">
                <a:solidFill>
                  <a:srgbClr val="FFFFFF"/>
                </a:solidFill>
                <a:cs typeface="Source Sans Pro Light"/>
              </a:rPr>
              <a:t>Chương 4. CÁC PHƯƠNG PHÁP TÌM KIẾM HEURISTIC</a:t>
            </a:r>
            <a:endParaRPr sz="4800" dirty="0">
              <a:cs typeface="Source Sans Pro Light"/>
            </a:endParaRPr>
          </a:p>
        </p:txBody>
      </p:sp>
      <p:sp>
        <p:nvSpPr>
          <p:cNvPr id="18" name="object 18"/>
          <p:cNvSpPr txBox="1"/>
          <p:nvPr/>
        </p:nvSpPr>
        <p:spPr>
          <a:xfrm>
            <a:off x="8971756" y="2146300"/>
            <a:ext cx="9677400" cy="2149306"/>
          </a:xfrm>
          <a:prstGeom prst="rect">
            <a:avLst/>
          </a:prstGeom>
        </p:spPr>
        <p:txBody>
          <a:bodyPr vert="horz" wrap="square" lIns="0" tIns="12700" rIns="0" bIns="0" rtlCol="0">
            <a:spAutoFit/>
          </a:bodyPr>
          <a:lstStyle/>
          <a:p>
            <a:pPr marL="1223010" marR="5080" indent="-1210945" algn="ctr">
              <a:lnSpc>
                <a:spcPct val="100000"/>
              </a:lnSpc>
              <a:spcBef>
                <a:spcPts val="100"/>
              </a:spcBef>
            </a:pPr>
            <a:r>
              <a:rPr lang="en-US" sz="7200" spc="-5">
                <a:solidFill>
                  <a:srgbClr val="00318B"/>
                </a:solidFill>
                <a:cs typeface="Source Sans Pro"/>
              </a:rPr>
              <a:t>TRÍ TUỆ NHÂN TẠO</a:t>
            </a:r>
          </a:p>
          <a:p>
            <a:pPr marL="1223010" marR="5080" indent="-1210945" algn="ctr">
              <a:lnSpc>
                <a:spcPct val="100000"/>
              </a:lnSpc>
              <a:spcBef>
                <a:spcPts val="100"/>
              </a:spcBef>
            </a:pPr>
            <a:r>
              <a:rPr lang="en-US" sz="6600" i="1" spc="-5">
                <a:solidFill>
                  <a:srgbClr val="00318B"/>
                </a:solidFill>
                <a:cs typeface="Source Sans Pro"/>
              </a:rPr>
              <a:t>Artificial Intelligence</a:t>
            </a:r>
            <a:endParaRPr lang="cs-CZ" sz="7200" i="1" dirty="0">
              <a:cs typeface="Source Sans Pro"/>
            </a:endParaRPr>
          </a:p>
        </p:txBody>
      </p:sp>
      <p:sp>
        <p:nvSpPr>
          <p:cNvPr id="19" name="object 19"/>
          <p:cNvSpPr/>
          <p:nvPr/>
        </p:nvSpPr>
        <p:spPr>
          <a:xfrm flipV="1">
            <a:off x="10000456" y="4127500"/>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9657556" y="5329787"/>
            <a:ext cx="7888372" cy="2513509"/>
          </a:xfrm>
          <a:prstGeom prst="rect">
            <a:avLst/>
          </a:prstGeom>
        </p:spPr>
        <p:txBody>
          <a:bodyPr vert="horz" wrap="square" lIns="0" tIns="12700" rIns="0" bIns="0" rtlCol="0">
            <a:spAutoFit/>
          </a:bodyPr>
          <a:lstStyle/>
          <a:p>
            <a:pPr marL="146050" marR="5080" indent="-133985">
              <a:lnSpc>
                <a:spcPct val="100000"/>
              </a:lnSpc>
              <a:spcBef>
                <a:spcPts val="100"/>
              </a:spcBef>
            </a:pPr>
            <a:r>
              <a:rPr lang="en-US" sz="4000" spc="-5">
                <a:cs typeface="Source Sans Pro Light"/>
              </a:rPr>
              <a:t>Đoàn Vũ Thịnh</a:t>
            </a:r>
          </a:p>
          <a:p>
            <a:pPr marL="146050" marR="5080" indent="-133985">
              <a:lnSpc>
                <a:spcPct val="100000"/>
              </a:lnSpc>
              <a:spcBef>
                <a:spcPts val="100"/>
              </a:spcBef>
            </a:pPr>
            <a:r>
              <a:rPr lang="en-US" sz="4000" spc="-5">
                <a:cs typeface="Source Sans Pro Light"/>
              </a:rPr>
              <a:t>Khoa Công nghệ Thông tin</a:t>
            </a:r>
          </a:p>
          <a:p>
            <a:pPr marL="146050" marR="5080" indent="-133985">
              <a:lnSpc>
                <a:spcPct val="100000"/>
              </a:lnSpc>
              <a:spcBef>
                <a:spcPts val="100"/>
              </a:spcBef>
            </a:pPr>
            <a:r>
              <a:rPr lang="en-US" sz="4000" spc="-5">
                <a:cs typeface="Source Sans Pro Light"/>
              </a:rPr>
              <a:t>Đại học Nha Trang</a:t>
            </a:r>
          </a:p>
          <a:p>
            <a:pPr marL="146050" marR="5080" indent="-133985">
              <a:lnSpc>
                <a:spcPct val="100000"/>
              </a:lnSpc>
              <a:spcBef>
                <a:spcPts val="100"/>
              </a:spcBef>
            </a:pPr>
            <a:r>
              <a:rPr lang="en-US" sz="4000" spc="-5">
                <a:cs typeface="Source Sans Pro Light"/>
              </a:rPr>
              <a:t>Email: thinhdv@ntu.edu.vn</a:t>
            </a:r>
            <a:endParaRPr lang="en-US" sz="4000" dirty="0">
              <a:cs typeface="Source Sans Pro Light"/>
            </a:endParaRPr>
          </a:p>
        </p:txBody>
      </p:sp>
      <p:sp>
        <p:nvSpPr>
          <p:cNvPr id="10" name="object 20">
            <a:extLst>
              <a:ext uri="{FF2B5EF4-FFF2-40B4-BE49-F238E27FC236}">
                <a16:creationId xmlns:a16="http://schemas.microsoft.com/office/drawing/2014/main" id="{EAB98D30-1FCB-1DF6-1A38-FE534D0BAC62}"/>
              </a:ext>
            </a:extLst>
          </p:cNvPr>
          <p:cNvSpPr txBox="1"/>
          <p:nvPr/>
        </p:nvSpPr>
        <p:spPr>
          <a:xfrm>
            <a:off x="14704970" y="9870634"/>
            <a:ext cx="4287087" cy="505267"/>
          </a:xfrm>
          <a:prstGeom prst="rect">
            <a:avLst/>
          </a:prstGeom>
        </p:spPr>
        <p:txBody>
          <a:bodyPr vert="horz" wrap="square" lIns="0" tIns="12700" rIns="0" bIns="0" rtlCol="0">
            <a:spAutoFit/>
          </a:bodyPr>
          <a:lstStyle/>
          <a:p>
            <a:pPr marL="146050" marR="5080" indent="-133985">
              <a:lnSpc>
                <a:spcPct val="100000"/>
              </a:lnSpc>
              <a:spcBef>
                <a:spcPts val="100"/>
              </a:spcBef>
            </a:pPr>
            <a:r>
              <a:rPr lang="en-US" sz="3200" spc="-5">
                <a:cs typeface="Source Sans Pro Light"/>
              </a:rPr>
              <a:t>Nha Trang, 06-2023</a:t>
            </a:r>
            <a:endParaRPr lang="en-US" sz="3200" dirty="0">
              <a:cs typeface="Source Sans Pr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mc:Choice xmlns:a14="http://schemas.microsoft.com/office/drawing/2010/main" Requires="a14">
          <p:sp>
            <p:nvSpPr>
              <p:cNvPr id="20" name="object 20"/>
              <p:cNvSpPr txBox="1"/>
              <p:nvPr/>
            </p:nvSpPr>
            <p:spPr>
              <a:xfrm>
                <a:off x="757564" y="1971787"/>
                <a:ext cx="16916400" cy="73979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a:t>Bước 1: </a:t>
                </a:r>
                <a:r>
                  <a:rPr lang="en-US" sz="3600" spc="-5" dirty="0" err="1"/>
                  <a:t>Chọn</a:t>
                </a:r>
                <a:r>
                  <a:rPr lang="en-US" sz="3600" spc="-5" dirty="0"/>
                  <a:t> s = </a:t>
                </a:r>
                <a:r>
                  <a:rPr lang="en-US" sz="3600" spc="-5" dirty="0" err="1"/>
                  <a:t>đỉnh</a:t>
                </a:r>
                <a:r>
                  <a:rPr lang="en-US" sz="3600" spc="-5" dirty="0"/>
                  <a:t> </a:t>
                </a:r>
                <a:r>
                  <a:rPr lang="en-US" sz="3600" spc="-5" dirty="0" err="1"/>
                  <a:t>xuất</a:t>
                </a:r>
                <a:r>
                  <a:rPr lang="en-US" sz="3600" spc="-5" dirty="0"/>
                  <a:t> </a:t>
                </a:r>
                <a:r>
                  <a:rPr lang="en-US" sz="3600" spc="-5" dirty="0" err="1"/>
                  <a:t>phát</a:t>
                </a:r>
                <a:r>
                  <a:rPr lang="en-US" sz="3600" spc="-5" dirty="0"/>
                  <a:t>; g(s)=0</a:t>
                </a:r>
              </a:p>
              <a:p>
                <a:pPr marL="583565" marR="5080" indent="-571500" algn="just">
                  <a:lnSpc>
                    <a:spcPct val="130000"/>
                  </a:lnSpc>
                  <a:buFont typeface="Wingdings" panose="05000000000000000000" pitchFamily="2" charset="2"/>
                  <a:buChar char="§"/>
                </a:pPr>
                <a:r>
                  <a:rPr lang="en-US" sz="3600" spc="-5" dirty="0" err="1"/>
                  <a:t>Bước</a:t>
                </a:r>
                <a:r>
                  <a:rPr lang="en-US" sz="3600" spc="-5" dirty="0"/>
                  <a:t> 2: </a:t>
                </a:r>
                <a:r>
                  <a:rPr lang="en-US" sz="3600" spc="-5" dirty="0" err="1"/>
                  <a:t>Chọn</a:t>
                </a:r>
                <a:r>
                  <a:rPr lang="en-US" sz="3600" spc="-5" dirty="0"/>
                  <a:t> 1 </a:t>
                </a:r>
                <a:r>
                  <a:rPr lang="en-US" sz="3600" spc="-5" dirty="0" err="1"/>
                  <a:t>đỉnh</a:t>
                </a:r>
                <a:r>
                  <a:rPr lang="en-US" sz="3600" spc="-5" dirty="0"/>
                  <a:t> </a:t>
                </a:r>
                <a:r>
                  <a:rPr lang="en-US" sz="3600" spc="-5" dirty="0" err="1"/>
                  <a:t>từ</a:t>
                </a:r>
                <a:r>
                  <a:rPr lang="en-US" sz="3600" spc="-5" dirty="0"/>
                  <a:t> </a:t>
                </a:r>
                <a:r>
                  <a:rPr lang="en-US" sz="3600" spc="-5" dirty="0" err="1"/>
                  <a:t>tập</a:t>
                </a:r>
                <a:r>
                  <a:rPr lang="en-US" sz="3600" spc="-5" dirty="0"/>
                  <a:t> OPEN: =n, </a:t>
                </a:r>
                <a:r>
                  <a:rPr lang="en-US" sz="3600" spc="-5" dirty="0" err="1"/>
                  <a:t>có</a:t>
                </a:r>
                <a:r>
                  <a:rPr lang="en-US" sz="3600" spc="-5" dirty="0"/>
                  <a:t> g(n) = min</a:t>
                </a:r>
              </a:p>
              <a:p>
                <a:pPr marL="1497965" marR="5080" lvl="2" indent="-571500" algn="just">
                  <a:lnSpc>
                    <a:spcPct val="130000"/>
                  </a:lnSpc>
                  <a:buFont typeface="Wingdings" panose="05000000000000000000" pitchFamily="2" charset="2"/>
                  <a:buChar char="§"/>
                </a:pPr>
                <a:r>
                  <a:rPr lang="en-US" sz="3600" spc="-5" dirty="0"/>
                  <a:t>2.1. </a:t>
                </a:r>
                <a:r>
                  <a:rPr lang="en-US" sz="3600" spc="-5" dirty="0" err="1"/>
                  <a:t>Nếu</a:t>
                </a:r>
                <a:r>
                  <a:rPr lang="en-US" sz="3600" spc="-5" dirty="0"/>
                  <a:t> n </a:t>
                </a:r>
                <a:r>
                  <a:rPr lang="en-US" sz="3600" spc="-5" dirty="0">
                    <a:sym typeface="Symbol" panose="05050102010706020507" pitchFamily="18" charset="2"/>
                  </a:rPr>
                  <a:t> </a:t>
                </a:r>
                <a:r>
                  <a:rPr lang="en-US" sz="3600" spc="-5" dirty="0" err="1">
                    <a:sym typeface="Symbol" panose="05050102010706020507" pitchFamily="18" charset="2"/>
                  </a:rPr>
                  <a:t>đích</a:t>
                </a:r>
                <a:r>
                  <a:rPr lang="en-US" sz="3600" spc="-5" dirty="0">
                    <a:sym typeface="Symbol" panose="05050102010706020507" pitchFamily="18" charset="2"/>
                  </a:rPr>
                  <a:t>: </a:t>
                </a:r>
                <a:r>
                  <a:rPr lang="en-US" sz="3600" spc="-5" dirty="0" err="1">
                    <a:sym typeface="Symbol" panose="05050102010706020507" pitchFamily="18" charset="2"/>
                  </a:rPr>
                  <a:t>đường</a:t>
                </a:r>
                <a:r>
                  <a:rPr lang="en-US" sz="3600" spc="-5" dirty="0">
                    <a:sym typeface="Symbol" panose="05050102010706020507" pitchFamily="18" charset="2"/>
                  </a:rPr>
                  <a:t> </a:t>
                </a:r>
                <a:r>
                  <a:rPr lang="en-US" sz="3600" spc="-5" dirty="0" err="1">
                    <a:sym typeface="Symbol" panose="05050102010706020507" pitchFamily="18" charset="2"/>
                  </a:rPr>
                  <a:t>đi</a:t>
                </a:r>
                <a:r>
                  <a:rPr lang="en-US" sz="3600" spc="-5" dirty="0">
                    <a:sym typeface="Symbol" panose="05050102010706020507" pitchFamily="18" charset="2"/>
                  </a:rPr>
                  <a:t> </a:t>
                </a:r>
                <a:r>
                  <a:rPr lang="en-US" sz="3600" spc="-5" dirty="0" err="1">
                    <a:sym typeface="Symbol" panose="05050102010706020507" pitchFamily="18" charset="2"/>
                  </a:rPr>
                  <a:t>từ</a:t>
                </a:r>
                <a:r>
                  <a:rPr lang="en-US" sz="3600" spc="-5" dirty="0">
                    <a:sym typeface="Symbol" panose="05050102010706020507" pitchFamily="18" charset="2"/>
                  </a:rPr>
                  <a:t> s </a:t>
                </a:r>
                <a:r>
                  <a:rPr lang="en-US" sz="3600" spc="-5" dirty="0">
                    <a:sym typeface="Wingdings" panose="05000000000000000000" pitchFamily="2" charset="2"/>
                  </a:rPr>
                  <a:t> n </a:t>
                </a:r>
                <a:r>
                  <a:rPr lang="en-US" sz="3600" spc="-5" dirty="0" err="1">
                    <a:sym typeface="Wingdings" panose="05000000000000000000" pitchFamily="2" charset="2"/>
                  </a:rPr>
                  <a:t>là</a:t>
                </a:r>
                <a:r>
                  <a:rPr lang="en-US" sz="3600" spc="-5" dirty="0">
                    <a:sym typeface="Wingdings" panose="05000000000000000000" pitchFamily="2" charset="2"/>
                  </a:rPr>
                  <a:t> </a:t>
                </a:r>
                <a:r>
                  <a:rPr lang="en-US" sz="3600" spc="-5" dirty="0" err="1">
                    <a:sym typeface="Wingdings" panose="05000000000000000000" pitchFamily="2" charset="2"/>
                  </a:rPr>
                  <a:t>tối</a:t>
                </a:r>
                <a:r>
                  <a:rPr lang="en-US" sz="3600" spc="-5" dirty="0">
                    <a:sym typeface="Wingdings" panose="05000000000000000000" pitchFamily="2" charset="2"/>
                  </a:rPr>
                  <a:t> </a:t>
                </a:r>
                <a:r>
                  <a:rPr lang="en-US" sz="3600" spc="-5" dirty="0" err="1">
                    <a:sym typeface="Wingdings" panose="05000000000000000000" pitchFamily="2" charset="2"/>
                  </a:rPr>
                  <a:t>ưu</a:t>
                </a:r>
                <a:endParaRPr lang="en-US" sz="3600" spc="-5" dirty="0">
                  <a:sym typeface="Wingdings" panose="05000000000000000000" pitchFamily="2" charset="2"/>
                </a:endParaRPr>
              </a:p>
              <a:p>
                <a:pPr marL="1497965" marR="5080" lvl="2" indent="-571500" algn="just">
                  <a:lnSpc>
                    <a:spcPct val="130000"/>
                  </a:lnSpc>
                  <a:buFont typeface="Wingdings" panose="05000000000000000000" pitchFamily="2" charset="2"/>
                  <a:buChar char="§"/>
                </a:pPr>
                <a:r>
                  <a:rPr lang="en-US" sz="3600" spc="-5" dirty="0">
                    <a:sym typeface="Wingdings" panose="05000000000000000000" pitchFamily="2" charset="2"/>
                  </a:rPr>
                  <a:t>2.2. </a:t>
                </a:r>
                <a:r>
                  <a:rPr lang="en-US" sz="3600" spc="-5" dirty="0" err="1">
                    <a:sym typeface="Wingdings" panose="05000000000000000000" pitchFamily="2" charset="2"/>
                  </a:rPr>
                  <a:t>Nếu</a:t>
                </a:r>
                <a:r>
                  <a:rPr lang="en-US" sz="3600" spc="-5" dirty="0">
                    <a:sym typeface="Wingdings" panose="05000000000000000000" pitchFamily="2" charset="2"/>
                  </a:rPr>
                  <a:t> OPEN = </a:t>
                </a:r>
                <a:r>
                  <a:rPr lang="en-US" sz="3600" spc="-5" dirty="0">
                    <a:sym typeface="Symbol" panose="05050102010706020507" pitchFamily="18" charset="2"/>
                  </a:rPr>
                  <a:t>: </a:t>
                </a:r>
                <a:r>
                  <a:rPr lang="en-US" sz="3600" spc="-5" dirty="0" err="1">
                    <a:sym typeface="Symbol" panose="05050102010706020507" pitchFamily="18" charset="2"/>
                  </a:rPr>
                  <a:t>không</a:t>
                </a:r>
                <a:r>
                  <a:rPr lang="en-US" sz="3600" spc="-5" dirty="0">
                    <a:sym typeface="Symbol" panose="05050102010706020507" pitchFamily="18" charset="2"/>
                  </a:rPr>
                  <a:t> </a:t>
                </a:r>
                <a:r>
                  <a:rPr lang="en-US" sz="3600" spc="-5" dirty="0" err="1">
                    <a:sym typeface="Symbol" panose="05050102010706020507" pitchFamily="18" charset="2"/>
                  </a:rPr>
                  <a:t>tìm</a:t>
                </a:r>
                <a:r>
                  <a:rPr lang="en-US" sz="3600" spc="-5" dirty="0">
                    <a:sym typeface="Symbol" panose="05050102010706020507" pitchFamily="18" charset="2"/>
                  </a:rPr>
                  <a:t> </a:t>
                </a:r>
                <a:r>
                  <a:rPr lang="en-US" sz="3600" spc="-5" dirty="0" err="1">
                    <a:sym typeface="Symbol" panose="05050102010706020507" pitchFamily="18" charset="2"/>
                  </a:rPr>
                  <a:t>thấy</a:t>
                </a:r>
                <a:r>
                  <a:rPr lang="en-US" sz="3600" spc="-5" dirty="0">
                    <a:sym typeface="Symbol" panose="05050102010706020507" pitchFamily="18" charset="2"/>
                  </a:rPr>
                  <a:t> </a:t>
                </a:r>
                <a:r>
                  <a:rPr lang="en-US" sz="3600" spc="-5" dirty="0" err="1">
                    <a:sym typeface="Symbol" panose="05050102010706020507" pitchFamily="18" charset="2"/>
                  </a:rPr>
                  <a:t>đường</a:t>
                </a:r>
                <a:r>
                  <a:rPr lang="en-US" sz="3600" spc="-5" dirty="0">
                    <a:sym typeface="Symbol" panose="05050102010706020507" pitchFamily="18" charset="2"/>
                  </a:rPr>
                  <a:t> </a:t>
                </a:r>
                <a:r>
                  <a:rPr lang="en-US" sz="3600" spc="-5" dirty="0" err="1">
                    <a:sym typeface="Symbol" panose="05050102010706020507" pitchFamily="18" charset="2"/>
                  </a:rPr>
                  <a:t>đi</a:t>
                </a:r>
                <a:endParaRPr lang="en-US" sz="36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spc="-5" dirty="0">
                    <a:sym typeface="Symbol" panose="05050102010706020507" pitchFamily="18" charset="2"/>
                  </a:rPr>
                  <a:t>2.3. </a:t>
                </a:r>
                <a:r>
                  <a:rPr lang="en-US" sz="3600" spc="-5" dirty="0" err="1">
                    <a:sym typeface="Symbol" panose="05050102010706020507" pitchFamily="18" charset="2"/>
                  </a:rPr>
                  <a:t>Nếu</a:t>
                </a:r>
                <a:r>
                  <a:rPr lang="en-US" sz="3600" spc="-5" dirty="0">
                    <a:sym typeface="Symbol" panose="05050102010706020507" pitchFamily="18" charset="2"/>
                  </a:rPr>
                  <a:t>  </a:t>
                </a:r>
                <a:r>
                  <a:rPr lang="en-US" sz="3600" spc="-5" dirty="0" err="1">
                    <a:sym typeface="Symbol" panose="05050102010706020507" pitchFamily="18" charset="2"/>
                  </a:rPr>
                  <a:t>nhiều</a:t>
                </a:r>
                <a:r>
                  <a:rPr lang="en-US" sz="3600" spc="-5" dirty="0">
                    <a:sym typeface="Symbol" panose="05050102010706020507" pitchFamily="18" charset="2"/>
                  </a:rPr>
                  <a:t> </a:t>
                </a:r>
                <a:r>
                  <a:rPr lang="en-US" sz="3600" spc="-5" dirty="0" err="1">
                    <a:sym typeface="Symbol" panose="05050102010706020507" pitchFamily="18" charset="2"/>
                  </a:rPr>
                  <a:t>hơn</a:t>
                </a:r>
                <a:r>
                  <a:rPr lang="en-US" sz="3600" spc="-5" dirty="0">
                    <a:sym typeface="Symbol" panose="05050102010706020507" pitchFamily="18" charset="2"/>
                  </a:rPr>
                  <a:t> 1 </a:t>
                </a:r>
                <a:r>
                  <a:rPr lang="en-US" sz="3600" spc="-5" dirty="0" err="1">
                    <a:sym typeface="Symbol" panose="05050102010706020507" pitchFamily="18" charset="2"/>
                  </a:rPr>
                  <a:t>đỉnh</a:t>
                </a:r>
                <a:r>
                  <a:rPr lang="en-US" sz="3600" spc="-5" dirty="0">
                    <a:sym typeface="Symbol" panose="05050102010706020507" pitchFamily="18" charset="2"/>
                  </a:rPr>
                  <a:t> n </a:t>
                </a:r>
                <a:r>
                  <a:rPr lang="en-US" sz="3600" spc="-5" dirty="0" err="1">
                    <a:sym typeface="Symbol" panose="05050102010706020507" pitchFamily="18" charset="2"/>
                  </a:rPr>
                  <a:t>có</a:t>
                </a:r>
                <a:r>
                  <a:rPr lang="en-US" sz="3600" spc="-5" dirty="0">
                    <a:sym typeface="Symbol" panose="05050102010706020507" pitchFamily="18" charset="2"/>
                  </a:rPr>
                  <a:t> g(n) = min:</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chọn</a:t>
                </a:r>
                <a:r>
                  <a:rPr lang="en-US" sz="3200" spc="-5" dirty="0">
                    <a:sym typeface="Symbol" panose="05050102010706020507" pitchFamily="18" charset="2"/>
                  </a:rPr>
                  <a:t> </a:t>
                </a:r>
                <a:r>
                  <a:rPr lang="en-US" sz="3200" spc="-5" dirty="0" err="1">
                    <a:sym typeface="Symbol" panose="05050102010706020507" pitchFamily="18" charset="2"/>
                  </a:rPr>
                  <a:t>ngẫu</a:t>
                </a:r>
                <a:r>
                  <a:rPr lang="en-US" sz="3200" spc="-5" dirty="0">
                    <a:sym typeface="Symbol" panose="05050102010706020507" pitchFamily="18" charset="2"/>
                  </a:rPr>
                  <a:t> </a:t>
                </a:r>
                <a:r>
                  <a:rPr lang="en-US" sz="3200" spc="-5" dirty="0" err="1">
                    <a:sym typeface="Symbol" panose="05050102010706020507" pitchFamily="18" charset="2"/>
                  </a:rPr>
                  <a:t>nhiên</a:t>
                </a:r>
                <a:r>
                  <a:rPr lang="en-US" sz="3200" spc="-5" dirty="0">
                    <a:sym typeface="Symbol" panose="05050102010706020507" pitchFamily="18" charset="2"/>
                  </a:rPr>
                  <a:t> </a:t>
                </a:r>
                <a:r>
                  <a:rPr lang="en-US" sz="3200" spc="-5" dirty="0" err="1">
                    <a:sym typeface="Symbol" panose="05050102010706020507" pitchFamily="18" charset="2"/>
                  </a:rPr>
                  <a:t>một</a:t>
                </a:r>
                <a:r>
                  <a:rPr lang="en-US" sz="3200" spc="-5" dirty="0">
                    <a:sym typeface="Symbol" panose="05050102010706020507" pitchFamily="18" charset="2"/>
                  </a:rPr>
                  <a:t> </a:t>
                </a:r>
                <a:r>
                  <a:rPr lang="en-US" sz="3200" spc="-5" dirty="0" err="1">
                    <a:sym typeface="Symbol" panose="05050102010706020507" pitchFamily="18" charset="2"/>
                  </a:rPr>
                  <a:t>đỉnh</a:t>
                </a:r>
                <a:r>
                  <a:rPr lang="en-US" sz="3200" spc="-5" dirty="0">
                    <a:sym typeface="Symbol" panose="05050102010706020507" pitchFamily="18" charset="2"/>
                  </a:rPr>
                  <a:t>: =n</a:t>
                </a:r>
              </a:p>
              <a:p>
                <a:pPr marL="583565" marR="5080" indent="-571500" algn="just">
                  <a:lnSpc>
                    <a:spcPct val="130000"/>
                  </a:lnSpc>
                  <a:buFont typeface="Wingdings" panose="05000000000000000000" pitchFamily="2" charset="2"/>
                  <a:buChar char="§"/>
                </a:pPr>
                <a:r>
                  <a:rPr lang="en-US" sz="3200" spc="-5" dirty="0" err="1">
                    <a:sym typeface="Symbol" panose="05050102010706020507" pitchFamily="18" charset="2"/>
                  </a:rPr>
                  <a:t>Bước</a:t>
                </a:r>
                <a:r>
                  <a:rPr lang="en-US" sz="3200" spc="-5" dirty="0">
                    <a:sym typeface="Symbol" panose="05050102010706020507" pitchFamily="18" charset="2"/>
                  </a:rPr>
                  <a:t> 3: </a:t>
                </a:r>
                <a:r>
                  <a:rPr lang="en-US" sz="3200" spc="-5" dirty="0" err="1">
                    <a:sym typeface="Symbol" panose="05050102010706020507" pitchFamily="18" charset="2"/>
                  </a:rPr>
                  <a:t>Đưa</a:t>
                </a:r>
                <a:r>
                  <a:rPr lang="en-US" sz="3200" spc="-5" dirty="0">
                    <a:sym typeface="Symbol" panose="05050102010706020507" pitchFamily="18" charset="2"/>
                  </a:rPr>
                  <a:t> </a:t>
                </a:r>
                <a:r>
                  <a:rPr lang="en-US" sz="3200" spc="-5" dirty="0" err="1">
                    <a:sym typeface="Symbol" panose="05050102010706020507" pitchFamily="18" charset="2"/>
                  </a:rPr>
                  <a:t>đỉnh</a:t>
                </a:r>
                <a:r>
                  <a:rPr lang="en-US" sz="3200" spc="-5" dirty="0">
                    <a:sym typeface="Symbol" panose="05050102010706020507" pitchFamily="18" charset="2"/>
                  </a:rPr>
                  <a:t> </a:t>
                </a:r>
                <a:r>
                  <a:rPr lang="en-US" sz="3200" spc="-5" dirty="0" err="1">
                    <a:sym typeface="Symbol" panose="05050102010706020507" pitchFamily="18" charset="2"/>
                  </a:rPr>
                  <a:t>đã</a:t>
                </a:r>
                <a:r>
                  <a:rPr lang="en-US" sz="3200" spc="-5" dirty="0">
                    <a:sym typeface="Symbol" panose="05050102010706020507" pitchFamily="18" charset="2"/>
                  </a:rPr>
                  <a:t> </a:t>
                </a:r>
                <a:r>
                  <a:rPr lang="en-US" sz="3200" spc="-5" dirty="0" err="1">
                    <a:sym typeface="Symbol" panose="05050102010706020507" pitchFamily="18" charset="2"/>
                  </a:rPr>
                  <a:t>duyệt</a:t>
                </a:r>
                <a:r>
                  <a:rPr lang="en-US" sz="3200" spc="-5" dirty="0">
                    <a:sym typeface="Symbol" panose="05050102010706020507" pitchFamily="18" charset="2"/>
                  </a:rPr>
                  <a:t> </a:t>
                </a:r>
                <a:r>
                  <a:rPr lang="en-US" sz="3200" spc="-5" dirty="0" err="1">
                    <a:sym typeface="Symbol" panose="05050102010706020507" pitchFamily="18" charset="2"/>
                  </a:rPr>
                  <a:t>vào</a:t>
                </a:r>
                <a:r>
                  <a:rPr lang="en-US" sz="3200" spc="-5" dirty="0">
                    <a:sym typeface="Symbol" panose="05050102010706020507" pitchFamily="18" charset="2"/>
                  </a:rPr>
                  <a:t> CLOSE, </a:t>
                </a:r>
                <a:r>
                  <a:rPr lang="en-US" sz="3200" spc="-5" dirty="0" err="1">
                    <a:sym typeface="Symbol" panose="05050102010706020507" pitchFamily="18" charset="2"/>
                  </a:rPr>
                  <a:t>tạo</a:t>
                </a:r>
                <a:r>
                  <a:rPr lang="en-US" sz="3200" spc="-5" dirty="0">
                    <a:sym typeface="Symbol" panose="05050102010706020507" pitchFamily="18" charset="2"/>
                  </a:rPr>
                  <a:t> (n): </a:t>
                </a:r>
                <a:r>
                  <a:rPr lang="en-US" sz="3200" spc="-5" dirty="0" err="1">
                    <a:sym typeface="Symbol" panose="05050102010706020507" pitchFamily="18" charset="2"/>
                  </a:rPr>
                  <a:t>các</a:t>
                </a:r>
                <a:r>
                  <a:rPr lang="en-US" sz="3200" spc="-5" dirty="0">
                    <a:sym typeface="Symbol" panose="05050102010706020507" pitchFamily="18" charset="2"/>
                  </a:rPr>
                  <a:t> </a:t>
                </a:r>
                <a:r>
                  <a:rPr lang="en-US" sz="3200" spc="-5" dirty="0" err="1">
                    <a:sym typeface="Symbol" panose="05050102010706020507" pitchFamily="18" charset="2"/>
                  </a:rPr>
                  <a:t>đỉnh</a:t>
                </a:r>
                <a:r>
                  <a:rPr lang="en-US" sz="3200" spc="-5" dirty="0">
                    <a:sym typeface="Symbol" panose="05050102010706020507" pitchFamily="18" charset="2"/>
                  </a:rPr>
                  <a:t> </a:t>
                </a:r>
                <a:r>
                  <a:rPr lang="en-US" sz="3200" spc="-5" dirty="0" err="1">
                    <a:sym typeface="Symbol" panose="05050102010706020507" pitchFamily="18" charset="2"/>
                  </a:rPr>
                  <a:t>mà</a:t>
                </a:r>
                <a:r>
                  <a:rPr lang="en-US" sz="3200" spc="-5" dirty="0">
                    <a:sym typeface="Symbol" panose="05050102010706020507" pitchFamily="18" charset="2"/>
                  </a:rPr>
                  <a:t> n </a:t>
                </a:r>
                <a:r>
                  <a:rPr lang="en-US" sz="3200" spc="-5" dirty="0" err="1">
                    <a:sym typeface="Symbol" panose="05050102010706020507" pitchFamily="18" charset="2"/>
                  </a:rPr>
                  <a:t>trỏ</a:t>
                </a:r>
                <a:r>
                  <a:rPr lang="en-US" sz="3200" spc="-5" dirty="0">
                    <a:sym typeface="Symbol" panose="05050102010706020507" pitchFamily="18" charset="2"/>
                  </a:rPr>
                  <a:t> </a:t>
                </a:r>
                <a:r>
                  <a:rPr lang="en-US" sz="3200" spc="-5" dirty="0" err="1">
                    <a:sym typeface="Symbol" panose="05050102010706020507" pitchFamily="18" charset="2"/>
                  </a:rPr>
                  <a:t>tới</a:t>
                </a:r>
                <a:endParaRPr lang="en-US" sz="32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for </a:t>
                </a:r>
                <a:r>
                  <a:rPr lang="en-US" sz="3200" spc="-5" dirty="0" err="1">
                    <a:sym typeface="Symbol" panose="05050102010706020507" pitchFamily="18" charset="2"/>
                  </a:rPr>
                  <a:t>mỗi</a:t>
                </a:r>
                <a:r>
                  <a:rPr lang="en-US" sz="3200" spc="-5" dirty="0">
                    <a:sym typeface="Symbol" panose="05050102010706020507" pitchFamily="18" charset="2"/>
                  </a:rPr>
                  <a:t> </a:t>
                </a:r>
                <a:r>
                  <a:rPr lang="en-US" sz="3200" spc="-5" dirty="0" err="1">
                    <a:sym typeface="Symbol" panose="05050102010706020507" pitchFamily="18" charset="2"/>
                  </a:rPr>
                  <a:t>nút</a:t>
                </a:r>
                <a:r>
                  <a:rPr lang="en-US" sz="3200" spc="-5" dirty="0">
                    <a:sym typeface="Symbol" panose="05050102010706020507" pitchFamily="18" charset="2"/>
                  </a:rPr>
                  <a:t> con m </a:t>
                </a:r>
                <a:r>
                  <a:rPr lang="en-US" sz="3200" spc="-5" dirty="0" err="1">
                    <a:sym typeface="Symbol" panose="05050102010706020507" pitchFamily="18" charset="2"/>
                  </a:rPr>
                  <a:t>của</a:t>
                </a:r>
                <a:r>
                  <a:rPr lang="en-US" sz="3200" spc="-5" dirty="0">
                    <a:sym typeface="Symbol" panose="05050102010706020507" pitchFamily="18" charset="2"/>
                  </a:rPr>
                  <a:t> (n):</a:t>
                </a:r>
              </a:p>
              <a:p>
                <a:pPr marL="2412365" marR="5080" lvl="4" indent="-571500" algn="just">
                  <a:lnSpc>
                    <a:spcPct val="130000"/>
                  </a:lnSpc>
                  <a:buFont typeface="Wingdings" panose="05000000000000000000" pitchFamily="2" charset="2"/>
                  <a:buChar char="§"/>
                </a:pPr>
                <a14:m>
                  <m:oMath xmlns:m="http://schemas.openxmlformats.org/officeDocument/2006/math">
                    <m:r>
                      <a:rPr lang="en-US" sz="3200" i="1" spc="-5" smtClean="0">
                        <a:solidFill>
                          <a:srgbClr val="FF0000"/>
                        </a:solidFill>
                        <a:latin typeface="Cambria Math" panose="02040503050406030204" pitchFamily="18" charset="0"/>
                        <a:sym typeface="Symbol" panose="05050102010706020507" pitchFamily="18" charset="2"/>
                      </a:rPr>
                      <m:t>𝑖𝑓</m:t>
                    </m:r>
                    <m:r>
                      <a:rPr lang="en-US" sz="3200" i="1" spc="-5" smtClean="0">
                        <a:solidFill>
                          <a:srgbClr val="FF0000"/>
                        </a:solidFill>
                        <a:latin typeface="Cambria Math" panose="02040503050406030204" pitchFamily="18" charset="0"/>
                        <a:sym typeface="Symbol" panose="05050102010706020507" pitchFamily="18" charset="2"/>
                      </a:rPr>
                      <m:t> (</m:t>
                    </m:r>
                    <m:r>
                      <a:rPr lang="en-US" sz="3200" b="0" i="1" spc="-5" smtClean="0">
                        <a:solidFill>
                          <a:srgbClr val="FF0000"/>
                        </a:solidFill>
                        <a:latin typeface="Cambria Math" panose="02040503050406030204" pitchFamily="18" charset="0"/>
                        <a:sym typeface="Symbol" panose="05050102010706020507" pitchFamily="18" charset="2"/>
                      </a:rPr>
                      <m:t>𝑚</m:t>
                    </m:r>
                    <m:r>
                      <a:rPr lang="en-US" sz="3200" b="0" i="1" spc="-5" smtClean="0">
                        <a:solidFill>
                          <a:srgbClr val="FF0000"/>
                        </a:solidFill>
                        <a:latin typeface="Cambria Math" panose="02040503050406030204" pitchFamily="18" charset="0"/>
                        <a:sym typeface="Symbol" panose="05050102010706020507" pitchFamily="18" charset="2"/>
                      </a:rPr>
                      <m:t> ∉</m:t>
                    </m:r>
                    <m:r>
                      <a:rPr lang="en-US" sz="3200" b="0" i="1" spc="-5" smtClean="0">
                        <a:solidFill>
                          <a:srgbClr val="FF0000"/>
                        </a:solidFill>
                        <a:latin typeface="Cambria Math" panose="02040503050406030204" pitchFamily="18" charset="0"/>
                        <a:sym typeface="Symbol" panose="05050102010706020507" pitchFamily="18" charset="2"/>
                      </a:rPr>
                      <m:t>𝑂𝑃𝐸𝑁</m:t>
                    </m:r>
                    <m:r>
                      <a:rPr lang="en-US" sz="3200" i="1" spc="-5">
                        <a:solidFill>
                          <a:srgbClr val="FF0000"/>
                        </a:solidFill>
                        <a:latin typeface="Cambria Math" panose="02040503050406030204" pitchFamily="18" charset="0"/>
                        <a:sym typeface="Symbol" panose="05050102010706020507" pitchFamily="18" charset="2"/>
                      </a:rPr>
                      <m:t> &amp;&amp;</m:t>
                    </m:r>
                    <m:r>
                      <a:rPr lang="en-US" sz="3200" b="0" i="1" spc="-5" smtClean="0">
                        <a:solidFill>
                          <a:srgbClr val="FF0000"/>
                        </a:solidFill>
                        <a:latin typeface="Cambria Math" panose="02040503050406030204" pitchFamily="18" charset="0"/>
                        <a:sym typeface="Symbol" panose="05050102010706020507" pitchFamily="18" charset="2"/>
                      </a:rPr>
                      <m:t> </m:t>
                    </m:r>
                    <m:r>
                      <a:rPr lang="en-US" sz="3200" i="1" spc="-5">
                        <a:solidFill>
                          <a:srgbClr val="FF0000"/>
                        </a:solidFill>
                        <a:latin typeface="Cambria Math" panose="02040503050406030204" pitchFamily="18" charset="0"/>
                        <a:sym typeface="Symbol" panose="05050102010706020507" pitchFamily="18" charset="2"/>
                      </a:rPr>
                      <m:t>𝑚</m:t>
                    </m:r>
                    <m:r>
                      <a:rPr lang="en-US" sz="3200" i="1" spc="-5">
                        <a:solidFill>
                          <a:srgbClr val="FF0000"/>
                        </a:solidFill>
                        <a:latin typeface="Cambria Math" panose="02040503050406030204" pitchFamily="18" charset="0"/>
                        <a:sym typeface="Symbol" panose="05050102010706020507" pitchFamily="18" charset="2"/>
                      </a:rPr>
                      <m:t> ∉</m:t>
                    </m:r>
                    <m:r>
                      <a:rPr lang="en-US" sz="3200" b="0" i="1" spc="-5" smtClean="0">
                        <a:solidFill>
                          <a:srgbClr val="FF0000"/>
                        </a:solidFill>
                        <a:latin typeface="Cambria Math" panose="02040503050406030204" pitchFamily="18" charset="0"/>
                        <a:sym typeface="Symbol" panose="05050102010706020507" pitchFamily="18" charset="2"/>
                      </a:rPr>
                      <m:t>𝐶𝐿𝑂𝑆𝐸</m:t>
                    </m:r>
                    <m:r>
                      <a:rPr lang="en-US" sz="3200" i="1" spc="-5" smtClean="0">
                        <a:solidFill>
                          <a:srgbClr val="FF0000"/>
                        </a:solidFill>
                        <a:latin typeface="Cambria Math" panose="02040503050406030204" pitchFamily="18" charset="0"/>
                        <a:sym typeface="Symbol" panose="05050102010706020507" pitchFamily="18" charset="2"/>
                      </a:rPr>
                      <m:t>)</m:t>
                    </m:r>
                  </m:oMath>
                </a14:m>
                <a:r>
                  <a:rPr lang="en-US" sz="3200" spc="-5" dirty="0">
                    <a:solidFill>
                      <a:srgbClr val="FF0000"/>
                    </a:solidFill>
                  </a:rPr>
                  <a:t>:</a:t>
                </a:r>
              </a:p>
              <a:p>
                <a:pPr marL="3326765" marR="5080" lvl="6" indent="-571500" algn="just">
                  <a:lnSpc>
                    <a:spcPct val="130000"/>
                  </a:lnSpc>
                  <a:buFont typeface="Wingdings" panose="05000000000000000000" pitchFamily="2" charset="2"/>
                  <a:buChar char="§"/>
                </a:pPr>
                <a14:m>
                  <m:oMath xmlns:m="http://schemas.openxmlformats.org/officeDocument/2006/math">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𝑚</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𝑛</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𝑐𝑜𝑠𝑡</m:t>
                    </m:r>
                    <m:r>
                      <a:rPr lang="en-US" sz="3200" b="0" i="1" spc="-5" smtClean="0">
                        <a:latin typeface="Cambria Math" panose="02040503050406030204" pitchFamily="18" charset="0"/>
                      </a:rPr>
                      <m:t>(</m:t>
                    </m:r>
                    <m:r>
                      <a:rPr lang="en-US" sz="3200" b="0" i="1" spc="-5" smtClean="0">
                        <a:latin typeface="Cambria Math" panose="02040503050406030204" pitchFamily="18" charset="0"/>
                      </a:rPr>
                      <m:t>𝑛</m:t>
                    </m:r>
                    <m:r>
                      <a:rPr lang="en-US" sz="3200" b="0" i="1" spc="-5" smtClean="0">
                        <a:latin typeface="Cambria Math" panose="02040503050406030204" pitchFamily="18" charset="0"/>
                      </a:rPr>
                      <m:t>,</m:t>
                    </m:r>
                    <m:r>
                      <a:rPr lang="en-US" sz="3200" b="0" i="1" spc="-5" smtClean="0">
                        <a:latin typeface="Cambria Math" panose="02040503050406030204" pitchFamily="18" charset="0"/>
                      </a:rPr>
                      <m:t>𝑚</m:t>
                    </m:r>
                    <m:r>
                      <a:rPr lang="en-US" sz="3200" b="0" i="1" spc="-5" smtClean="0">
                        <a:latin typeface="Cambria Math" panose="02040503050406030204" pitchFamily="18" charset="0"/>
                      </a:rPr>
                      <m:t>)</m:t>
                    </m:r>
                  </m:oMath>
                </a14:m>
                <a:r>
                  <a:rPr lang="en-US" sz="3200" spc="-5" dirty="0"/>
                  <a:t>; </a:t>
                </a:r>
                <a14:m>
                  <m:oMath xmlns:m="http://schemas.openxmlformats.org/officeDocument/2006/math">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m:t>
                    </m:r>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 ∪</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oMath>
                </a14:m>
                <a:endParaRPr lang="en-US" sz="3200" b="0" spc="-5" dirty="0">
                  <a:ea typeface="Cambria Math" panose="02040503050406030204" pitchFamily="18" charset="0"/>
                </a:endParaRPr>
              </a:p>
              <a:p>
                <a:pPr marL="583565" marR="5080" indent="-571500" algn="just">
                  <a:lnSpc>
                    <a:spcPct val="130000"/>
                  </a:lnSpc>
                  <a:buFont typeface="Wingdings" panose="05000000000000000000" pitchFamily="2" charset="2"/>
                  <a:buChar char="§"/>
                </a:pPr>
                <a:r>
                  <a:rPr lang="en-US" sz="3200" spc="-5" dirty="0" err="1"/>
                  <a:t>Bước</a:t>
                </a:r>
                <a:r>
                  <a:rPr lang="en-US" sz="3200" spc="-5" dirty="0"/>
                  <a:t> 4: Quay </a:t>
                </a:r>
                <a:r>
                  <a:rPr lang="en-US" sz="3200" spc="-5" dirty="0" err="1"/>
                  <a:t>lại</a:t>
                </a:r>
                <a:r>
                  <a:rPr lang="en-US" sz="3200" spc="-5" dirty="0"/>
                  <a:t> </a:t>
                </a:r>
                <a:r>
                  <a:rPr lang="en-US" sz="3200" spc="-5" dirty="0" err="1"/>
                  <a:t>bước</a:t>
                </a:r>
                <a:r>
                  <a:rPr lang="en-US" sz="3200" spc="-5" dirty="0"/>
                  <a:t> 2</a:t>
                </a:r>
                <a:endParaRPr lang="vi-VN" sz="3200" spc="-5" dirty="0"/>
              </a:p>
            </p:txBody>
          </p:sp>
        </mc:Choice>
        <mc:Fallback>
          <p:sp>
            <p:nvSpPr>
              <p:cNvPr id="20" name="object 20"/>
              <p:cNvSpPr txBox="1">
                <a:spLocks noRot="1" noChangeAspect="1" noMove="1" noResize="1" noEditPoints="1" noAdjustHandles="1" noChangeArrowheads="1" noChangeShapeType="1" noTextEdit="1"/>
              </p:cNvSpPr>
              <p:nvPr/>
            </p:nvSpPr>
            <p:spPr>
              <a:xfrm>
                <a:off x="757564" y="1971787"/>
                <a:ext cx="16916400" cy="7397987"/>
              </a:xfrm>
              <a:prstGeom prst="rect">
                <a:avLst/>
              </a:prstGeom>
              <a:blipFill>
                <a:blip r:embed="rId3"/>
                <a:stretch>
                  <a:fillRect l="-1425" t="-343" b="-2401"/>
                </a:stretch>
              </a:blipFill>
            </p:spPr>
            <p:txBody>
              <a:bodyPr/>
              <a:lstStyle/>
              <a:p>
                <a:r>
                  <a:rPr lang="en-VN">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Tree>
    <p:extLst>
      <p:ext uri="{BB962C8B-B14F-4D97-AF65-F5344CB8AC3E}">
        <p14:creationId xmlns:p14="http://schemas.microsoft.com/office/powerpoint/2010/main" val="142784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8721688" cy="521604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a:t>
            </a:r>
            <a:r>
              <a:rPr lang="en-US" sz="4400" spc="-5">
                <a:cs typeface="Source Sans Pro Light"/>
              </a:rPr>
              <a:t>AT </a:t>
            </a:r>
            <a:r>
              <a:rPr lang="vi-VN" sz="4400" spc="-5">
                <a:cs typeface="Source Sans Pro Light"/>
              </a:rPr>
              <a:t>để tìm đường đi ngắn nhất từ đỉnh </a:t>
            </a:r>
            <a:r>
              <a:rPr lang="en-US" sz="4400" b="1" spc="-5">
                <a:cs typeface="Source Sans Pro Light"/>
              </a:rPr>
              <a:t>S</a:t>
            </a:r>
            <a:r>
              <a:rPr lang="vi-VN" sz="4400" spc="-5">
                <a:cs typeface="Source Sans Pro Light"/>
              </a:rPr>
              <a:t> đến </a:t>
            </a:r>
            <a:r>
              <a:rPr lang="en-US" sz="4400" b="1" spc="-5">
                <a:cs typeface="Source Sans Pro Light"/>
              </a:rPr>
              <a:t>R</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 như hình</a:t>
            </a:r>
            <a:endParaRPr lang="vi-VN" sz="4400" spc="-5"/>
          </a:p>
        </p:txBody>
      </p:sp>
      <p:pic>
        <p:nvPicPr>
          <p:cNvPr id="9" name="Picture 8">
            <a:extLst>
              <a:ext uri="{FF2B5EF4-FFF2-40B4-BE49-F238E27FC236}">
                <a16:creationId xmlns:a16="http://schemas.microsoft.com/office/drawing/2014/main" id="{CBA7CB35-7DB2-CF6C-76E4-B339CC5BEE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50314" y="2179924"/>
            <a:ext cx="9074627" cy="8513476"/>
          </a:xfrm>
          <a:prstGeom prst="rect">
            <a:avLst/>
          </a:prstGeom>
        </p:spPr>
      </p:pic>
    </p:spTree>
    <p:extLst>
      <p:ext uri="{BB962C8B-B14F-4D97-AF65-F5344CB8AC3E}">
        <p14:creationId xmlns:p14="http://schemas.microsoft.com/office/powerpoint/2010/main" val="3506382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9814392" cy="571752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1: OPEN(S); g(S)=0</a:t>
            </a:r>
          </a:p>
          <a:p>
            <a:pPr marL="583565" marR="5080" indent="-571500" algn="just">
              <a:lnSpc>
                <a:spcPct val="130000"/>
              </a:lnSpc>
              <a:buFont typeface="Wingdings" panose="05000000000000000000" pitchFamily="2" charset="2"/>
              <a:buChar char="§"/>
            </a:pPr>
            <a:r>
              <a:rPr lang="en-US" sz="3200" spc="-5"/>
              <a:t>Bước 2: n=S, </a:t>
            </a:r>
            <a:r>
              <a:rPr lang="en-US" sz="3200" spc="-5">
                <a:sym typeface="Symbol" panose="05050102010706020507" pitchFamily="18" charset="2"/>
              </a:rPr>
              <a:t>(n)</a:t>
            </a:r>
            <a:r>
              <a:rPr lang="en-US" sz="3200" spc="-5"/>
              <a:t>={A,B,C,D}, </a:t>
            </a:r>
            <a:r>
              <a:rPr lang="en-US" sz="3200" spc="-5">
                <a:sym typeface="Symbol" panose="05050102010706020507" pitchFamily="18" charset="2"/>
              </a:rPr>
              <a:t>CLOSE={S}</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g(A</a:t>
            </a:r>
            <a:r>
              <a:rPr lang="en-US" sz="3200" spc="-5">
                <a:sym typeface="Symbol" panose="05050102010706020507" pitchFamily="18" charset="2"/>
              </a:rPr>
              <a:t>OPEN</a:t>
            </a:r>
            <a:r>
              <a:rPr lang="en-US" sz="3200" spc="-5">
                <a:sym typeface="Wingdings" panose="05000000000000000000" pitchFamily="2" charset="2"/>
              </a:rPr>
              <a:t>)=g(S) + g(S</a:t>
            </a:r>
            <a:r>
              <a:rPr lang="en-US" sz="3200" spc="-5">
                <a:sym typeface="Symbol" panose="05050102010706020507" pitchFamily="18" charset="2"/>
              </a:rPr>
              <a:t>A) </a:t>
            </a:r>
          </a:p>
          <a:p>
            <a:pPr marL="926465" marR="5080" lvl="2" algn="just">
              <a:lnSpc>
                <a:spcPct val="130000"/>
              </a:lnSpc>
            </a:pPr>
            <a:r>
              <a:rPr lang="en-US" sz="3200" spc="-5">
                <a:sym typeface="Symbol" panose="05050102010706020507" pitchFamily="18" charset="2"/>
              </a:rPr>
              <a:t>						  = 0+100 = 100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g(B</a:t>
            </a:r>
            <a:r>
              <a:rPr lang="en-US" sz="3200" spc="-5">
                <a:sym typeface="Symbol" panose="05050102010706020507" pitchFamily="18" charset="2"/>
              </a:rPr>
              <a:t>OPEN</a:t>
            </a:r>
            <a:r>
              <a:rPr lang="en-US" sz="3200" spc="-5">
                <a:sym typeface="Wingdings" panose="05000000000000000000" pitchFamily="2" charset="2"/>
              </a:rPr>
              <a:t>)=g(S) + g(S</a:t>
            </a:r>
            <a:r>
              <a:rPr lang="en-US" sz="3200" spc="-5">
                <a:sym typeface="Symbol" panose="05050102010706020507" pitchFamily="18" charset="2"/>
              </a:rPr>
              <a:t>B) = 0+17 = 17</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g(C</a:t>
            </a:r>
            <a:r>
              <a:rPr lang="en-US" sz="3200" spc="-5">
                <a:sym typeface="Symbol" panose="05050102010706020507" pitchFamily="18" charset="2"/>
              </a:rPr>
              <a:t>OPEN</a:t>
            </a:r>
            <a:r>
              <a:rPr lang="en-US" sz="3200" spc="-5">
                <a:sym typeface="Wingdings" panose="05000000000000000000" pitchFamily="2" charset="2"/>
              </a:rPr>
              <a:t>)=g(S) + g(S</a:t>
            </a:r>
            <a:r>
              <a:rPr lang="en-US" sz="3200" spc="-5">
                <a:sym typeface="Symbol" panose="05050102010706020507" pitchFamily="18" charset="2"/>
              </a:rPr>
              <a:t>C) = 0+1 = 1</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g(D</a:t>
            </a:r>
            <a:r>
              <a:rPr lang="en-US" sz="3200" spc="-5">
                <a:sym typeface="Symbol" panose="05050102010706020507" pitchFamily="18" charset="2"/>
              </a:rPr>
              <a:t>OPEN</a:t>
            </a:r>
            <a:r>
              <a:rPr lang="en-US" sz="3200" spc="-5">
                <a:sym typeface="Wingdings" panose="05000000000000000000" pitchFamily="2" charset="2"/>
              </a:rPr>
              <a:t>)=g(S) + g(S</a:t>
            </a:r>
            <a:r>
              <a:rPr lang="en-US" sz="3200" spc="-5">
                <a:sym typeface="Symbol" panose="05050102010706020507" pitchFamily="18" charset="2"/>
              </a:rPr>
              <a:t>D) = 0+1 = 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g(C)</a:t>
            </a:r>
          </a:p>
          <a:p>
            <a:pPr marL="1497965" marR="5080" lvl="2" indent="-571500" algn="just">
              <a:lnSpc>
                <a:spcPct val="130000"/>
              </a:lnSpc>
              <a:buFont typeface="Wingdings" panose="05000000000000000000" pitchFamily="2" charset="2"/>
              <a:buChar char="§"/>
            </a:pPr>
            <a:r>
              <a:rPr lang="en-US" sz="3200" spc="-5"/>
              <a:t>OPEN={C,D,B,A}</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pic>
        <p:nvPicPr>
          <p:cNvPr id="7" name="Picture 6">
            <a:extLst>
              <a:ext uri="{FF2B5EF4-FFF2-40B4-BE49-F238E27FC236}">
                <a16:creationId xmlns:a16="http://schemas.microsoft.com/office/drawing/2014/main" id="{E766BDDA-3B6E-CAE7-66EC-9996BEEF22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57300" y="2179924"/>
            <a:ext cx="8167641" cy="7662576"/>
          </a:xfrm>
          <a:prstGeom prst="rect">
            <a:avLst/>
          </a:prstGeom>
        </p:spPr>
      </p:pic>
    </p:spTree>
    <p:extLst>
      <p:ext uri="{BB962C8B-B14F-4D97-AF65-F5344CB8AC3E}">
        <p14:creationId xmlns:p14="http://schemas.microsoft.com/office/powerpoint/2010/main" val="1889441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6" name="object 20">
            <a:extLst>
              <a:ext uri="{FF2B5EF4-FFF2-40B4-BE49-F238E27FC236}">
                <a16:creationId xmlns:a16="http://schemas.microsoft.com/office/drawing/2014/main" id="{62892BAC-FEA5-67EC-E6C5-D7B33CA3217B}"/>
              </a:ext>
            </a:extLst>
          </p:cNvPr>
          <p:cNvSpPr txBox="1"/>
          <p:nvPr/>
        </p:nvSpPr>
        <p:spPr>
          <a:xfrm>
            <a:off x="9016262" y="2484378"/>
            <a:ext cx="9814392" cy="787100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3: n=C, (n)={G,H}, CLOSE</a:t>
            </a:r>
            <a:r>
              <a:rPr lang="en-US" sz="3600" spc="-5" dirty="0"/>
              <a:t>={S,C}</a:t>
            </a:r>
          </a:p>
          <a:p>
            <a:pPr marL="1497965" marR="5080" lvl="2" indent="-571500" algn="just">
              <a:lnSpc>
                <a:spcPct val="130000"/>
              </a:lnSpc>
              <a:buFont typeface="Wingdings" panose="05000000000000000000" pitchFamily="2" charset="2"/>
              <a:buChar char="§"/>
            </a:pPr>
            <a:r>
              <a:rPr lang="en-US" sz="3600" spc="-5" dirty="0">
                <a:sym typeface="Symbol" panose="05050102010706020507" pitchFamily="18" charset="2"/>
              </a:rPr>
              <a:t>g(A) = 100</a:t>
            </a:r>
          </a:p>
          <a:p>
            <a:pPr marL="1497965" marR="5080" lvl="2" indent="-571500" algn="just">
              <a:lnSpc>
                <a:spcPct val="130000"/>
              </a:lnSpc>
              <a:buFont typeface="Wingdings" panose="05000000000000000000" pitchFamily="2" charset="2"/>
              <a:buChar char="§"/>
            </a:pPr>
            <a:r>
              <a:rPr lang="en-US" sz="3600" spc="-5" dirty="0">
                <a:sym typeface="Symbol" panose="05050102010706020507" pitchFamily="18" charset="2"/>
              </a:rPr>
              <a:t>g(B) = 17</a:t>
            </a:r>
          </a:p>
          <a:p>
            <a:pPr marL="1497965" marR="5080" lvl="2" indent="-571500" algn="just">
              <a:lnSpc>
                <a:spcPct val="130000"/>
              </a:lnSpc>
              <a:buFont typeface="Wingdings" panose="05000000000000000000" pitchFamily="2" charset="2"/>
              <a:buChar char="§"/>
            </a:pPr>
            <a:r>
              <a:rPr lang="en-US" sz="3600" spc="-5" dirty="0">
                <a:sym typeface="Symbol" panose="05050102010706020507" pitchFamily="18" charset="2"/>
              </a:rPr>
              <a:t>g(D) = 1</a:t>
            </a:r>
          </a:p>
          <a:p>
            <a:pPr marL="1497965" marR="5080" lvl="2" indent="-571500" algn="just">
              <a:lnSpc>
                <a:spcPct val="130000"/>
              </a:lnSpc>
              <a:buFont typeface="Wingdings" panose="05000000000000000000" pitchFamily="2" charset="2"/>
              <a:buChar char="§"/>
            </a:pPr>
            <a:r>
              <a:rPr lang="en-US" sz="3600" spc="-5" dirty="0">
                <a:sym typeface="Wingdings" panose="05000000000000000000" pitchFamily="2" charset="2"/>
              </a:rPr>
              <a:t>g(G</a:t>
            </a:r>
            <a:r>
              <a:rPr lang="en-US" sz="3600" spc="-5" dirty="0">
                <a:sym typeface="Symbol" panose="05050102010706020507" pitchFamily="18" charset="2"/>
              </a:rPr>
              <a:t>OPEN</a:t>
            </a:r>
            <a:r>
              <a:rPr lang="en-US" sz="3600" spc="-5" dirty="0">
                <a:sym typeface="Wingdings" panose="05000000000000000000" pitchFamily="2" charset="2"/>
              </a:rPr>
              <a:t>)=g(C) + g(C</a:t>
            </a:r>
            <a:r>
              <a:rPr lang="en-US" sz="3600" spc="-5" dirty="0">
                <a:sym typeface="Symbol" panose="05050102010706020507" pitchFamily="18" charset="2"/>
              </a:rPr>
              <a:t>G) </a:t>
            </a:r>
          </a:p>
          <a:p>
            <a:pPr marL="926465" marR="5080" lvl="2" algn="just">
              <a:lnSpc>
                <a:spcPct val="130000"/>
              </a:lnSpc>
            </a:pPr>
            <a:r>
              <a:rPr lang="en-US" sz="3600" spc="-5" dirty="0">
                <a:sym typeface="Symbol" panose="05050102010706020507" pitchFamily="18" charset="2"/>
              </a:rPr>
              <a:t>							= 1+10 = 11</a:t>
            </a:r>
          </a:p>
          <a:p>
            <a:pPr marL="1497965" marR="5080" lvl="2" indent="-571500" algn="just">
              <a:lnSpc>
                <a:spcPct val="130000"/>
              </a:lnSpc>
              <a:buFont typeface="Wingdings" panose="05000000000000000000" pitchFamily="2" charset="2"/>
              <a:buChar char="§"/>
            </a:pPr>
            <a:r>
              <a:rPr lang="en-US" sz="3600" spc="-5" dirty="0">
                <a:sym typeface="Wingdings" panose="05000000000000000000" pitchFamily="2" charset="2"/>
              </a:rPr>
              <a:t>g(H</a:t>
            </a:r>
            <a:r>
              <a:rPr lang="en-US" sz="3600" spc="-5" dirty="0">
                <a:sym typeface="Symbol" panose="05050102010706020507" pitchFamily="18" charset="2"/>
              </a:rPr>
              <a:t>OPEN</a:t>
            </a:r>
            <a:r>
              <a:rPr lang="en-US" sz="3600" spc="-5" dirty="0">
                <a:sym typeface="Wingdings" panose="05000000000000000000" pitchFamily="2" charset="2"/>
              </a:rPr>
              <a:t>)=g(C) + g(C</a:t>
            </a:r>
            <a:r>
              <a:rPr lang="en-US" sz="3600" spc="-5" dirty="0">
                <a:sym typeface="Symbol" panose="05050102010706020507" pitchFamily="18" charset="2"/>
              </a:rPr>
              <a:t>H) </a:t>
            </a:r>
          </a:p>
          <a:p>
            <a:pPr marL="926465" marR="5080" lvl="2" algn="just">
              <a:lnSpc>
                <a:spcPct val="130000"/>
              </a:lnSpc>
            </a:pPr>
            <a:r>
              <a:rPr lang="en-US" sz="3600" spc="-5" dirty="0">
                <a:sym typeface="Symbol" panose="05050102010706020507" pitchFamily="18" charset="2"/>
              </a:rPr>
              <a:t>							= 1+20 = 21</a:t>
            </a:r>
          </a:p>
          <a:p>
            <a:pPr marL="1497965" marR="5080" lvl="2" indent="-571500" algn="just">
              <a:lnSpc>
                <a:spcPct val="130000"/>
              </a:lnSpc>
              <a:buFont typeface="Wingdings" panose="05000000000000000000" pitchFamily="2" charset="2"/>
              <a:buChar char="§"/>
            </a:pPr>
            <a:r>
              <a:rPr lang="en-US" sz="3600" spc="-5" dirty="0">
                <a:sym typeface="Symbol" panose="05050102010706020507" pitchFamily="18" charset="2"/>
              </a:rPr>
              <a:t>g(min) = g(D)</a:t>
            </a:r>
          </a:p>
          <a:p>
            <a:pPr marL="1497965" marR="5080" lvl="2" indent="-571500" algn="just">
              <a:lnSpc>
                <a:spcPct val="130000"/>
              </a:lnSpc>
              <a:buFont typeface="Wingdings" panose="05000000000000000000" pitchFamily="2" charset="2"/>
              <a:buChar char="§"/>
            </a:pPr>
            <a:r>
              <a:rPr lang="en-US" sz="3600" spc="-5" dirty="0"/>
              <a:t>OPEN={D,G,</a:t>
            </a:r>
            <a:r>
              <a:rPr lang="en-US" sz="3600" spc="-5"/>
              <a:t>B,H,</a:t>
            </a:r>
            <a:r>
              <a:rPr lang="en-US" sz="3600" spc="-5" dirty="0"/>
              <a:t>A}</a:t>
            </a:r>
            <a:endParaRPr lang="en-US" sz="32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endParaRPr lang="en-US" sz="3600" spc="-5" dirty="0">
              <a:sym typeface="Symbol" panose="05050102010706020507" pitchFamily="18" charset="2"/>
            </a:endParaRPr>
          </a:p>
        </p:txBody>
      </p:sp>
      <p:pic>
        <p:nvPicPr>
          <p:cNvPr id="8" name="Picture 7">
            <a:extLst>
              <a:ext uri="{FF2B5EF4-FFF2-40B4-BE49-F238E27FC236}">
                <a16:creationId xmlns:a16="http://schemas.microsoft.com/office/drawing/2014/main" id="{E6785C52-5169-4B94-9976-6CA2E2E725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1156" y="2214396"/>
            <a:ext cx="8167641" cy="7662576"/>
          </a:xfrm>
          <a:prstGeom prst="rect">
            <a:avLst/>
          </a:prstGeom>
        </p:spPr>
      </p:pic>
    </p:spTree>
    <p:extLst>
      <p:ext uri="{BB962C8B-B14F-4D97-AF65-F5344CB8AC3E}">
        <p14:creationId xmlns:p14="http://schemas.microsoft.com/office/powerpoint/2010/main" val="1827922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9814392" cy="571752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4: n=D, </a:t>
            </a:r>
            <a:r>
              <a:rPr lang="en-US" sz="3200" spc="-5">
                <a:sym typeface="Symbol" panose="05050102010706020507" pitchFamily="18" charset="2"/>
              </a:rPr>
              <a:t>(n)</a:t>
            </a:r>
            <a:r>
              <a:rPr lang="en-US" sz="3200" spc="-5"/>
              <a:t>={I,J}, </a:t>
            </a:r>
            <a:r>
              <a:rPr lang="en-US" sz="3200" spc="-5">
                <a:sym typeface="Symbol" panose="05050102010706020507" pitchFamily="18" charset="2"/>
              </a:rPr>
              <a:t>CLOSE={S,C,D}</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g(A)=</a:t>
            </a:r>
            <a:r>
              <a:rPr lang="en-US" sz="32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g(B)=</a:t>
            </a:r>
            <a:r>
              <a:rPr lang="en-US" sz="32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g(G)=</a:t>
            </a:r>
            <a:r>
              <a:rPr lang="en-US" sz="32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g(H)=</a:t>
            </a:r>
            <a:r>
              <a:rPr lang="en-US" sz="32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g(IOPEN)=g(D) </a:t>
            </a:r>
            <a:r>
              <a:rPr lang="en-US" sz="3200" spc="-5">
                <a:sym typeface="Wingdings" panose="05000000000000000000" pitchFamily="2" charset="2"/>
              </a:rPr>
              <a:t>+ g(D</a:t>
            </a:r>
            <a:r>
              <a:rPr lang="en-US" sz="3200" spc="-5">
                <a:sym typeface="Symbol" panose="05050102010706020507" pitchFamily="18" charset="2"/>
              </a:rPr>
              <a:t>I) = 1+ 12 = 13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g(JOPEN)=g(D) </a:t>
            </a:r>
            <a:r>
              <a:rPr lang="en-US" sz="3200" spc="-5">
                <a:sym typeface="Wingdings" panose="05000000000000000000" pitchFamily="2" charset="2"/>
              </a:rPr>
              <a:t>+ g(D</a:t>
            </a:r>
            <a:r>
              <a:rPr lang="en-US" sz="3200" spc="-5">
                <a:sym typeface="Symbol" panose="05050102010706020507" pitchFamily="18" charset="2"/>
              </a:rPr>
              <a:t>J) = 1+ 1 = 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g(J)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  </a:t>
            </a:r>
            <a:r>
              <a:rPr lang="en-US" sz="3200" spc="-5"/>
              <a:t>OPEN={J,G,I,B,H,A}</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pic>
        <p:nvPicPr>
          <p:cNvPr id="8" name="Picture 7">
            <a:extLst>
              <a:ext uri="{FF2B5EF4-FFF2-40B4-BE49-F238E27FC236}">
                <a16:creationId xmlns:a16="http://schemas.microsoft.com/office/drawing/2014/main" id="{ED8FC2D0-BF73-E8BF-661D-190B9A9957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57300" y="2179924"/>
            <a:ext cx="8167641" cy="7662576"/>
          </a:xfrm>
          <a:prstGeom prst="rect">
            <a:avLst/>
          </a:prstGeom>
        </p:spPr>
      </p:pic>
    </p:spTree>
    <p:extLst>
      <p:ext uri="{BB962C8B-B14F-4D97-AF65-F5344CB8AC3E}">
        <p14:creationId xmlns:p14="http://schemas.microsoft.com/office/powerpoint/2010/main" val="990763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6" name="object 20">
            <a:extLst>
              <a:ext uri="{FF2B5EF4-FFF2-40B4-BE49-F238E27FC236}">
                <a16:creationId xmlns:a16="http://schemas.microsoft.com/office/drawing/2014/main" id="{62892BAC-FEA5-67EC-E6C5-D7B33CA3217B}"/>
              </a:ext>
            </a:extLst>
          </p:cNvPr>
          <p:cNvSpPr txBox="1"/>
          <p:nvPr/>
        </p:nvSpPr>
        <p:spPr>
          <a:xfrm>
            <a:off x="9016262" y="2484378"/>
            <a:ext cx="9785295" cy="71508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5: n=J, (n)={N}, CLOSE</a:t>
            </a:r>
            <a:r>
              <a:rPr lang="en-US" sz="3600" spc="-5"/>
              <a:t>={S,C,D,J}</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g(A)=</a:t>
            </a:r>
            <a:r>
              <a:rPr lang="en-US" sz="36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g(B)=</a:t>
            </a:r>
            <a:r>
              <a:rPr lang="en-US" sz="36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g(G)=</a:t>
            </a:r>
            <a:r>
              <a:rPr lang="en-US" sz="36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g(H)=</a:t>
            </a:r>
            <a:r>
              <a:rPr lang="en-US" sz="36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g(I)= 13</a:t>
            </a:r>
            <a:endParaRPr lang="en-US" sz="36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g(N</a:t>
            </a:r>
            <a:r>
              <a:rPr lang="en-US" sz="3600" spc="-5">
                <a:sym typeface="Symbol" panose="05050102010706020507" pitchFamily="18" charset="2"/>
              </a:rPr>
              <a:t>OPEN</a:t>
            </a:r>
            <a:r>
              <a:rPr lang="en-US" sz="3600" spc="-5">
                <a:sym typeface="Wingdings" panose="05000000000000000000" pitchFamily="2" charset="2"/>
              </a:rPr>
              <a:t>)=g(J) + g(J</a:t>
            </a:r>
            <a:r>
              <a:rPr lang="en-US" sz="3600" spc="-5">
                <a:sym typeface="Symbol" panose="05050102010706020507" pitchFamily="18" charset="2"/>
              </a:rPr>
              <a:t>N) = 2+1 = 3</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g(min) = g(N)</a:t>
            </a:r>
          </a:p>
          <a:p>
            <a:pPr marL="1497965" marR="5080" lvl="2" indent="-571500" algn="just">
              <a:lnSpc>
                <a:spcPct val="130000"/>
              </a:lnSpc>
              <a:buFont typeface="Wingdings" panose="05000000000000000000" pitchFamily="2" charset="2"/>
              <a:buChar char="§"/>
            </a:pPr>
            <a:r>
              <a:rPr lang="en-US" sz="3600" spc="-5"/>
              <a:t>OPEN={N,G,I,B,H,A}</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endParaRPr lang="en-US" sz="3600" spc="-5">
              <a:sym typeface="Symbol" panose="05050102010706020507" pitchFamily="18" charset="2"/>
            </a:endParaRPr>
          </a:p>
        </p:txBody>
      </p:sp>
      <p:pic>
        <p:nvPicPr>
          <p:cNvPr id="8" name="Picture 7">
            <a:extLst>
              <a:ext uri="{FF2B5EF4-FFF2-40B4-BE49-F238E27FC236}">
                <a16:creationId xmlns:a16="http://schemas.microsoft.com/office/drawing/2014/main" id="{314538AB-1F82-D6A2-3A3A-89CDCA509E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1569" y="2228492"/>
            <a:ext cx="8167641" cy="7662576"/>
          </a:xfrm>
          <a:prstGeom prst="rect">
            <a:avLst/>
          </a:prstGeom>
        </p:spPr>
      </p:pic>
    </p:spTree>
    <p:extLst>
      <p:ext uri="{BB962C8B-B14F-4D97-AF65-F5344CB8AC3E}">
        <p14:creationId xmlns:p14="http://schemas.microsoft.com/office/powerpoint/2010/main" val="2605418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9814392" cy="571752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6: n=N, </a:t>
            </a:r>
            <a:r>
              <a:rPr lang="en-US" sz="3200" spc="-5">
                <a:sym typeface="Symbol" panose="05050102010706020507" pitchFamily="18" charset="2"/>
              </a:rPr>
              <a:t>(n)</a:t>
            </a:r>
            <a:r>
              <a:rPr lang="en-US" sz="3200" spc="-5"/>
              <a:t>={P}, </a:t>
            </a:r>
            <a:r>
              <a:rPr lang="en-US" sz="3200" spc="-5">
                <a:sym typeface="Symbol" panose="05050102010706020507" pitchFamily="18" charset="2"/>
              </a:rPr>
              <a:t>CLOSE={S,C,D,J,N}</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g(A)=</a:t>
            </a:r>
            <a:r>
              <a:rPr lang="en-US" sz="32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g(B)=</a:t>
            </a:r>
            <a:r>
              <a:rPr lang="en-US" sz="32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g(G)=</a:t>
            </a:r>
            <a:r>
              <a:rPr lang="en-US" sz="32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g(H)=</a:t>
            </a:r>
            <a:r>
              <a:rPr lang="en-US" sz="32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g(I)= 13</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g(POPEN)=g(N) </a:t>
            </a:r>
            <a:r>
              <a:rPr lang="en-US" sz="3200" spc="-5">
                <a:sym typeface="Wingdings" panose="05000000000000000000" pitchFamily="2" charset="2"/>
              </a:rPr>
              <a:t>+ g(N</a:t>
            </a:r>
            <a:r>
              <a:rPr lang="en-US" sz="3200" spc="-5">
                <a:sym typeface="Symbol" panose="05050102010706020507" pitchFamily="18" charset="2"/>
              </a:rPr>
              <a:t>P) = 3+ 1 = 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g(P)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  </a:t>
            </a:r>
            <a:r>
              <a:rPr lang="en-US" sz="3200" spc="-5"/>
              <a:t>OPEN={P,G,I,B,H,A}</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pic>
        <p:nvPicPr>
          <p:cNvPr id="10" name="Picture 9">
            <a:extLst>
              <a:ext uri="{FF2B5EF4-FFF2-40B4-BE49-F238E27FC236}">
                <a16:creationId xmlns:a16="http://schemas.microsoft.com/office/drawing/2014/main" id="{306A858B-9E68-D68D-6590-42C0551BC3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57300" y="2179924"/>
            <a:ext cx="8167641" cy="7662576"/>
          </a:xfrm>
          <a:prstGeom prst="rect">
            <a:avLst/>
          </a:prstGeom>
        </p:spPr>
      </p:pic>
    </p:spTree>
    <p:extLst>
      <p:ext uri="{BB962C8B-B14F-4D97-AF65-F5344CB8AC3E}">
        <p14:creationId xmlns:p14="http://schemas.microsoft.com/office/powerpoint/2010/main" val="1096693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6" name="object 20">
            <a:extLst>
              <a:ext uri="{FF2B5EF4-FFF2-40B4-BE49-F238E27FC236}">
                <a16:creationId xmlns:a16="http://schemas.microsoft.com/office/drawing/2014/main" id="{62892BAC-FEA5-67EC-E6C5-D7B33CA3217B}"/>
              </a:ext>
            </a:extLst>
          </p:cNvPr>
          <p:cNvSpPr txBox="1"/>
          <p:nvPr/>
        </p:nvSpPr>
        <p:spPr>
          <a:xfrm>
            <a:off x="8362156" y="3060700"/>
            <a:ext cx="10929259" cy="71508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7: n=P, (n)={R}, CLOSE</a:t>
            </a:r>
            <a:r>
              <a:rPr lang="en-US" sz="3600" spc="-5"/>
              <a:t>={S,C,D,J,N,P}</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g(A)=</a:t>
            </a:r>
            <a:r>
              <a:rPr lang="en-US" sz="36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g(B)=</a:t>
            </a:r>
            <a:r>
              <a:rPr lang="en-US" sz="36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g(G)=</a:t>
            </a:r>
            <a:r>
              <a:rPr lang="en-US" sz="36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g(H)=</a:t>
            </a:r>
            <a:r>
              <a:rPr lang="en-US" sz="36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g(I)= 13</a:t>
            </a:r>
            <a:endParaRPr lang="en-US" sz="36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g(R</a:t>
            </a:r>
            <a:r>
              <a:rPr lang="en-US" sz="3600" spc="-5">
                <a:sym typeface="Symbol" panose="05050102010706020507" pitchFamily="18" charset="2"/>
              </a:rPr>
              <a:t>OPEN</a:t>
            </a:r>
            <a:r>
              <a:rPr lang="en-US" sz="3600" spc="-5">
                <a:sym typeface="Wingdings" panose="05000000000000000000" pitchFamily="2" charset="2"/>
              </a:rPr>
              <a:t>)=g(P) + g(P</a:t>
            </a:r>
            <a:r>
              <a:rPr lang="en-US" sz="3600" spc="-5">
                <a:sym typeface="Symbol" panose="05050102010706020507" pitchFamily="18" charset="2"/>
              </a:rPr>
              <a:t>R) = 4+1 = 5</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g(min) = g(R)</a:t>
            </a:r>
          </a:p>
          <a:p>
            <a:pPr marL="1497965" marR="5080" lvl="2" indent="-571500" algn="just">
              <a:lnSpc>
                <a:spcPct val="130000"/>
              </a:lnSpc>
              <a:buFont typeface="Wingdings" panose="05000000000000000000" pitchFamily="2" charset="2"/>
              <a:buChar char="§"/>
            </a:pPr>
            <a:r>
              <a:rPr lang="en-US" sz="3600" spc="-5"/>
              <a:t>OPEN={R,G,I,B,H,A}</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endParaRPr lang="en-US" sz="3600" spc="-5">
              <a:sym typeface="Symbol" panose="05050102010706020507" pitchFamily="18" charset="2"/>
            </a:endParaRPr>
          </a:p>
        </p:txBody>
      </p:sp>
      <p:sp>
        <p:nvSpPr>
          <p:cNvPr id="8" name="TextBox 7">
            <a:extLst>
              <a:ext uri="{FF2B5EF4-FFF2-40B4-BE49-F238E27FC236}">
                <a16:creationId xmlns:a16="http://schemas.microsoft.com/office/drawing/2014/main" id="{930DADD3-9EE6-34EF-5604-289F913EF5FC}"/>
              </a:ext>
            </a:extLst>
          </p:cNvPr>
          <p:cNvSpPr txBox="1"/>
          <p:nvPr/>
        </p:nvSpPr>
        <p:spPr>
          <a:xfrm>
            <a:off x="8362156" y="9852666"/>
            <a:ext cx="9514114" cy="675634"/>
          </a:xfrm>
          <a:prstGeom prst="rect">
            <a:avLst/>
          </a:prstGeom>
        </p:spPr>
        <p:txBody>
          <a:bodyPr wrap="square">
            <a:spAutoFit/>
          </a:bodyPr>
          <a:lstStyle/>
          <a:p>
            <a:pPr marL="583565" marR="5080" indent="-571500" algn="just">
              <a:lnSpc>
                <a:spcPct val="130000"/>
              </a:lnSpc>
              <a:buFont typeface="Wingdings" panose="05000000000000000000" pitchFamily="2" charset="2"/>
              <a:buChar char="§"/>
            </a:pPr>
            <a:r>
              <a:rPr lang="en-US" sz="3200" spc="-5"/>
              <a:t>Bước 8: n=R </a:t>
            </a:r>
            <a:r>
              <a:rPr lang="en-US" sz="3200" spc="-5">
                <a:solidFill>
                  <a:srgbClr val="FF0000"/>
                </a:solidFill>
              </a:rPr>
              <a:t>TRUE</a:t>
            </a:r>
          </a:p>
        </p:txBody>
      </p:sp>
      <p:pic>
        <p:nvPicPr>
          <p:cNvPr id="9" name="Picture 8">
            <a:extLst>
              <a:ext uri="{FF2B5EF4-FFF2-40B4-BE49-F238E27FC236}">
                <a16:creationId xmlns:a16="http://schemas.microsoft.com/office/drawing/2014/main" id="{A0226B36-97D0-F970-8F20-9E54C28784C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14256" y="2191619"/>
            <a:ext cx="8167641" cy="7662576"/>
          </a:xfrm>
          <a:prstGeom prst="rect">
            <a:avLst/>
          </a:prstGeom>
        </p:spPr>
      </p:pic>
    </p:spTree>
    <p:extLst>
      <p:ext uri="{BB962C8B-B14F-4D97-AF65-F5344CB8AC3E}">
        <p14:creationId xmlns:p14="http://schemas.microsoft.com/office/powerpoint/2010/main" val="2568487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4" y="2070100"/>
                <a:ext cx="16916400" cy="86783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Bước 1: Chọn s = đỉnh xuất phát; g(s)=0</a:t>
                </a:r>
              </a:p>
              <a:p>
                <a:pPr marL="583565" marR="5080" indent="-571500" algn="just">
                  <a:lnSpc>
                    <a:spcPct val="130000"/>
                  </a:lnSpc>
                  <a:buFont typeface="Wingdings" panose="05000000000000000000" pitchFamily="2" charset="2"/>
                  <a:buChar char="§"/>
                </a:pPr>
                <a:r>
                  <a:rPr lang="en-US" sz="3600" spc="-5"/>
                  <a:t>Bước 2: Chọn 1 đỉnh từ tập OPEN: =n, có g(n) = min</a:t>
                </a:r>
              </a:p>
              <a:p>
                <a:pPr marL="1497965" marR="5080" lvl="2" indent="-571500" algn="just">
                  <a:lnSpc>
                    <a:spcPct val="130000"/>
                  </a:lnSpc>
                  <a:buFont typeface="Wingdings" panose="05000000000000000000" pitchFamily="2" charset="2"/>
                  <a:buChar char="§"/>
                </a:pPr>
                <a:r>
                  <a:rPr lang="en-US" sz="3600" spc="-5"/>
                  <a:t>2.1. Nếu n </a:t>
                </a:r>
                <a:r>
                  <a:rPr lang="en-US" sz="3600" spc="-5">
                    <a:sym typeface="Symbol" panose="05050102010706020507" pitchFamily="18" charset="2"/>
                  </a:rPr>
                  <a:t> đích: đường đi từ s </a:t>
                </a:r>
                <a:r>
                  <a:rPr lang="en-US" sz="3600" spc="-5">
                    <a:sym typeface="Wingdings" panose="05000000000000000000" pitchFamily="2" charset="2"/>
                  </a:rPr>
                  <a:t> n là tối ưu</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2.2. Nếu OPEN = </a:t>
                </a:r>
                <a:r>
                  <a:rPr lang="en-US" sz="3600" spc="-5">
                    <a:sym typeface="Symbol" panose="05050102010706020507" pitchFamily="18" charset="2"/>
                  </a:rPr>
                  <a:t>: không tìm thấy đường đi</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2.3. Nếu  nhiều hơn 1 đỉnh n có g(n) = min:</a:t>
                </a:r>
              </a:p>
              <a:p>
                <a:pPr marL="2412365" marR="5080" lvl="4" indent="-571500" algn="just">
                  <a:lnSpc>
                    <a:spcPct val="130000"/>
                  </a:lnSpc>
                  <a:buFont typeface="Wingdings" panose="05000000000000000000" pitchFamily="2" charset="2"/>
                  <a:buChar char="§"/>
                </a:pPr>
                <a:r>
                  <a:rPr lang="en-US" sz="3200" spc="-5"/>
                  <a:t>Kiểm tra (</a:t>
                </a:r>
                <a:r>
                  <a:rPr lang="en-US" sz="3200" spc="-5">
                    <a:sym typeface="Symbol" panose="05050102010706020507" pitchFamily="18" charset="2"/>
                  </a:rPr>
                  <a:t>  đích): dừng</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Ngược lại, chọn ngẫu nhiên một đỉnh: =n</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Bước 3: Đưa đỉnh đã duyệt vào CLOSE, tạo (n): các đỉnh mà n trỏ tới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for mỗi nút con m của (n):</a:t>
                </a:r>
              </a:p>
              <a:p>
                <a:pPr marL="2412365" marR="5080" lvl="4" indent="-571500" algn="just">
                  <a:lnSpc>
                    <a:spcPct val="130000"/>
                  </a:lnSpc>
                  <a:buFont typeface="Wingdings" panose="05000000000000000000" pitchFamily="2" charset="2"/>
                  <a:buChar char="§"/>
                </a:pPr>
                <a14:m>
                  <m:oMath xmlns:m="http://schemas.openxmlformats.org/officeDocument/2006/math">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𝑚</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𝑛</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𝑐𝑜𝑠𝑡</m:t>
                    </m:r>
                    <m:r>
                      <a:rPr lang="en-US" sz="3200" b="0" i="1" spc="-5" smtClean="0">
                        <a:latin typeface="Cambria Math" panose="02040503050406030204" pitchFamily="18" charset="0"/>
                      </a:rPr>
                      <m:t>(</m:t>
                    </m:r>
                    <m:r>
                      <a:rPr lang="en-US" sz="3200" b="0" i="1" spc="-5" smtClean="0">
                        <a:latin typeface="Cambria Math" panose="02040503050406030204" pitchFamily="18" charset="0"/>
                      </a:rPr>
                      <m:t>𝑛</m:t>
                    </m:r>
                    <m:r>
                      <a:rPr lang="en-US" sz="3200" b="0" i="1" spc="-5" smtClean="0">
                        <a:latin typeface="Cambria Math" panose="02040503050406030204" pitchFamily="18" charset="0"/>
                      </a:rPr>
                      <m:t>,</m:t>
                    </m:r>
                    <m:r>
                      <a:rPr lang="en-US" sz="3200" b="0" i="1" spc="-5" smtClean="0">
                        <a:latin typeface="Cambria Math" panose="02040503050406030204" pitchFamily="18" charset="0"/>
                      </a:rPr>
                      <m:t>𝑚</m:t>
                    </m:r>
                    <m:r>
                      <a:rPr lang="en-US" sz="3200" b="0" i="1" spc="-5" smtClean="0">
                        <a:latin typeface="Cambria Math" panose="02040503050406030204" pitchFamily="18" charset="0"/>
                      </a:rPr>
                      <m:t>)</m:t>
                    </m:r>
                  </m:oMath>
                </a14:m>
                <a:endParaRPr lang="en-US" sz="3200" spc="-5"/>
              </a:p>
              <a:p>
                <a:pPr marL="2412365" marR="5080" lvl="4" indent="-571500" algn="just">
                  <a:lnSpc>
                    <a:spcPct val="130000"/>
                  </a:lnSpc>
                  <a:buFont typeface="Wingdings" panose="05000000000000000000" pitchFamily="2" charset="2"/>
                  <a:buChar char="§"/>
                </a:pPr>
                <a14:m>
                  <m:oMath xmlns:m="http://schemas.openxmlformats.org/officeDocument/2006/math">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m:t>
                    </m:r>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 ∪</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oMath>
                </a14:m>
                <a:endParaRPr lang="en-US" sz="3200" b="0" spc="-5">
                  <a:ea typeface="Cambria Math" panose="02040503050406030204" pitchFamily="18" charset="0"/>
                </a:endParaRPr>
              </a:p>
              <a:p>
                <a:pPr marL="2412365" marR="5080" lvl="4" indent="-571500" algn="just">
                  <a:lnSpc>
                    <a:spcPct val="130000"/>
                  </a:lnSpc>
                  <a:buFont typeface="Wingdings" panose="05000000000000000000" pitchFamily="2" charset="2"/>
                  <a:buChar char="§"/>
                </a:pPr>
                <a:r>
                  <a:rPr lang="en-US" sz="3200" spc="-5">
                    <a:ea typeface="Cambria Math" panose="02040503050406030204" pitchFamily="18" charset="0"/>
                  </a:rPr>
                  <a:t>So sánh g(m) với g</a:t>
                </a:r>
                <a:r>
                  <a:rPr lang="en-US" sz="3200" spc="-5" baseline="-25000">
                    <a:ea typeface="Cambria Math" panose="02040503050406030204" pitchFamily="18" charset="0"/>
                  </a:rPr>
                  <a:t>NEW</a:t>
                </a:r>
                <a:r>
                  <a:rPr lang="en-US" sz="3200" spc="-5">
                    <a:ea typeface="Cambria Math" panose="02040503050406030204" pitchFamily="18" charset="0"/>
                  </a:rPr>
                  <a:t>(m) và cập nhật</a:t>
                </a:r>
                <a:endParaRPr lang="en-US" sz="3200" b="0" spc="-5">
                  <a:ea typeface="Cambria Math" panose="02040503050406030204" pitchFamily="18" charset="0"/>
                </a:endParaRPr>
              </a:p>
              <a:p>
                <a:pPr marL="583565" marR="5080" indent="-571500" algn="just">
                  <a:lnSpc>
                    <a:spcPct val="130000"/>
                  </a:lnSpc>
                  <a:buFont typeface="Wingdings" panose="05000000000000000000" pitchFamily="2" charset="2"/>
                  <a:buChar char="§"/>
                </a:pPr>
                <a:r>
                  <a:rPr lang="en-US" sz="3200" spc="-5"/>
                  <a:t>Bước 4: Quay lại bước 2</a:t>
                </a:r>
                <a:endParaRPr lang="vi-VN" sz="3200" spc="-5"/>
              </a:p>
            </p:txBody>
          </p:sp>
        </mc:Choice>
        <mc:Fallback xmlns="">
          <p:sp>
            <p:nvSpPr>
              <p:cNvPr id="20" name="object 20"/>
              <p:cNvSpPr txBox="1">
                <a:spLocks noRot="1" noChangeAspect="1" noMove="1" noResize="1" noEditPoints="1" noAdjustHandles="1" noChangeArrowheads="1" noChangeShapeType="1" noTextEdit="1"/>
              </p:cNvSpPr>
              <p:nvPr/>
            </p:nvSpPr>
            <p:spPr>
              <a:xfrm>
                <a:off x="757564" y="2070100"/>
                <a:ext cx="16916400" cy="8678338"/>
              </a:xfrm>
              <a:prstGeom prst="rect">
                <a:avLst/>
              </a:prstGeom>
              <a:blipFill>
                <a:blip r:embed="rId3"/>
                <a:stretch>
                  <a:fillRect l="-1441" t="-281" b="-1897"/>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spTree>
    <p:extLst>
      <p:ext uri="{BB962C8B-B14F-4D97-AF65-F5344CB8AC3E}">
        <p14:creationId xmlns:p14="http://schemas.microsoft.com/office/powerpoint/2010/main" val="3456853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10728792" cy="433580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a:t>
            </a:r>
            <a:r>
              <a:rPr lang="en-US" sz="4400" spc="-5">
                <a:cs typeface="Source Sans Pro Light"/>
              </a:rPr>
              <a:t>CMS </a:t>
            </a:r>
            <a:r>
              <a:rPr lang="vi-VN" sz="4400" spc="-5">
                <a:cs typeface="Source Sans Pro Light"/>
              </a:rPr>
              <a:t>để tìm đường đi ngắn nhất từ đỉnh </a:t>
            </a:r>
            <a:r>
              <a:rPr lang="en-US" sz="4400" b="1" spc="-5">
                <a:cs typeface="Source Sans Pro Light"/>
              </a:rPr>
              <a:t>A</a:t>
            </a:r>
            <a:r>
              <a:rPr lang="vi-VN" sz="4400" spc="-5">
                <a:cs typeface="Source Sans Pro Light"/>
              </a:rPr>
              <a:t> đến </a:t>
            </a:r>
            <a:r>
              <a:rPr lang="en-US" sz="4400" b="1" spc="-5">
                <a:cs typeface="Source Sans Pro Light"/>
              </a:rPr>
              <a:t>J</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 như hình</a:t>
            </a:r>
            <a:endParaRPr lang="vi-VN" sz="4400" spc="-5"/>
          </a:p>
        </p:txBody>
      </p:sp>
      <p:pic>
        <p:nvPicPr>
          <p:cNvPr id="7" name="Picture 6">
            <a:extLst>
              <a:ext uri="{FF2B5EF4-FFF2-40B4-BE49-F238E27FC236}">
                <a16:creationId xmlns:a16="http://schemas.microsoft.com/office/drawing/2014/main" id="{1CABED2F-0EFA-5101-B9E3-E87FF516CC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3960178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1046956" y="1308100"/>
            <a:ext cx="16916400" cy="785676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Các giải thuật tìm kiếm không sử dụng thông tin phản hồi (hay là giải thuật tìm kiếm mù)</a:t>
            </a:r>
            <a:r>
              <a:rPr lang="en-US" sz="4400" spc="-5">
                <a:cs typeface="Source Sans Pro Light"/>
              </a:rPr>
              <a:t>: duyệt theo chiều rộng (BFS) và duyệt theo chiều sâu (DFS) có đặc điểm:</a:t>
            </a:r>
          </a:p>
          <a:p>
            <a:pPr marL="583565" marR="5080" indent="-571500" algn="just">
              <a:lnSpc>
                <a:spcPct val="130000"/>
              </a:lnSpc>
              <a:buFont typeface="Wingdings" panose="05000000000000000000" pitchFamily="2" charset="2"/>
              <a:buChar char="§"/>
            </a:pPr>
            <a:r>
              <a:rPr lang="en-US" sz="4400" spc="-5"/>
              <a:t>X</a:t>
            </a:r>
            <a:r>
              <a:rPr lang="vi-VN" sz="4400" spc="-5"/>
              <a:t>ây dựng tất cả không gian lời giải tiềm năng theo cách vét cạn, không bỏ sót và</a:t>
            </a:r>
            <a:r>
              <a:rPr lang="en-US" sz="4400" spc="-5"/>
              <a:t> </a:t>
            </a:r>
            <a:r>
              <a:rPr lang="vi-VN" sz="4400" spc="-5"/>
              <a:t>không lặp lại. </a:t>
            </a:r>
            <a:endParaRPr lang="en-US" sz="4400" spc="-5"/>
          </a:p>
          <a:p>
            <a:pPr marL="583565" marR="5080" indent="-571500" algn="just">
              <a:lnSpc>
                <a:spcPct val="130000"/>
              </a:lnSpc>
              <a:buFont typeface="Wingdings" panose="05000000000000000000" pitchFamily="2" charset="2"/>
              <a:buChar char="§"/>
            </a:pPr>
            <a:r>
              <a:rPr lang="vi-VN" sz="4400" spc="-5"/>
              <a:t>Trong rất nhiều trường hợp, các giải thuật như vậy không khả thi vì không</a:t>
            </a:r>
            <a:r>
              <a:rPr lang="en-US" sz="4400" spc="-5"/>
              <a:t> </a:t>
            </a:r>
            <a:r>
              <a:rPr lang="vi-VN" sz="4400" spc="-5"/>
              <a:t>gian trạng thái bài toán quá lớn, tốc độ xử lý và bộ nhớ của máy tính không cho phép</a:t>
            </a:r>
            <a:r>
              <a:rPr lang="en-US" sz="4400" spc="-5"/>
              <a:t> </a:t>
            </a:r>
            <a:r>
              <a:rPr lang="vi-VN" sz="4400" spc="-5"/>
              <a:t>duyệt các lời giải tiềm năng. </a:t>
            </a:r>
          </a:p>
        </p:txBody>
      </p:sp>
    </p:spTree>
    <p:extLst>
      <p:ext uri="{BB962C8B-B14F-4D97-AF65-F5344CB8AC3E}">
        <p14:creationId xmlns:p14="http://schemas.microsoft.com/office/powerpoint/2010/main" val="54144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12573000" cy="443717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1: OPEN(A); g(A)=0</a:t>
            </a:r>
          </a:p>
          <a:p>
            <a:pPr marL="583565" marR="5080" indent="-571500" algn="just">
              <a:lnSpc>
                <a:spcPct val="130000"/>
              </a:lnSpc>
              <a:buFont typeface="Wingdings" panose="05000000000000000000" pitchFamily="2" charset="2"/>
              <a:buChar char="§"/>
            </a:pPr>
            <a:r>
              <a:rPr lang="en-US" sz="3200" spc="-5"/>
              <a:t>Bước 2: n=A, </a:t>
            </a:r>
            <a:r>
              <a:rPr lang="en-US" sz="3200" spc="-5">
                <a:sym typeface="Symbol" panose="05050102010706020507" pitchFamily="18" charset="2"/>
              </a:rPr>
              <a:t>(n)</a:t>
            </a:r>
            <a:r>
              <a:rPr lang="en-US" sz="3200" spc="-5"/>
              <a:t>={B,C,D}, </a:t>
            </a:r>
            <a:r>
              <a:rPr lang="en-US" sz="3200" spc="-5">
                <a:sym typeface="Symbol" panose="05050102010706020507" pitchFamily="18" charset="2"/>
              </a:rPr>
              <a:t>CLOSE={A}</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g(B) = g(A) + g(A</a:t>
            </a:r>
            <a:r>
              <a:rPr lang="en-US" sz="3200" spc="-5">
                <a:sym typeface="Symbol" panose="05050102010706020507" pitchFamily="18" charset="2"/>
              </a:rPr>
              <a:t>B) = 0+20 = 20; Father(B) = A</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g(C) = g(A) + g(A</a:t>
            </a:r>
            <a:r>
              <a:rPr lang="en-US" sz="3200" spc="-5">
                <a:sym typeface="Symbol" panose="05050102010706020507" pitchFamily="18" charset="2"/>
              </a:rPr>
              <a:t>C) = 0+35= 35; Father(C) = A</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g(D) = g(A) + g(A</a:t>
            </a:r>
            <a:r>
              <a:rPr lang="en-US" sz="3200" spc="-5">
                <a:sym typeface="Symbol" panose="05050102010706020507" pitchFamily="18" charset="2"/>
              </a:rPr>
              <a:t>D) = 0+30 = 30; Father(D) = A</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g(B)</a:t>
            </a:r>
          </a:p>
          <a:p>
            <a:pPr marL="1497965" marR="5080" lvl="2" indent="-571500" algn="just">
              <a:lnSpc>
                <a:spcPct val="130000"/>
              </a:lnSpc>
              <a:buFont typeface="Wingdings" panose="05000000000000000000" pitchFamily="2" charset="2"/>
              <a:buChar char="§"/>
            </a:pPr>
            <a:r>
              <a:rPr lang="en-US" sz="3200" spc="-5"/>
              <a:t>OPEN={B,D,C}</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99821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13258800" cy="443717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3: n=B, </a:t>
            </a:r>
            <a:r>
              <a:rPr lang="en-US" sz="3200" spc="-5">
                <a:sym typeface="Symbol" panose="05050102010706020507" pitchFamily="18" charset="2"/>
              </a:rPr>
              <a:t>(n)</a:t>
            </a:r>
            <a:r>
              <a:rPr lang="en-US" sz="3200" spc="-5"/>
              <a:t>={E,F}, </a:t>
            </a:r>
            <a:r>
              <a:rPr lang="en-US" sz="3200" spc="-5">
                <a:sym typeface="Symbol" panose="05050102010706020507" pitchFamily="18" charset="2"/>
              </a:rPr>
              <a:t>CLOSE={A,B}</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g(C) = 35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g(D) = 30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g(E) + g(B</a:t>
            </a:r>
            <a:r>
              <a:rPr lang="en-US" sz="3200" spc="-5">
                <a:sym typeface="Symbol" panose="05050102010706020507" pitchFamily="18" charset="2"/>
              </a:rPr>
              <a:t>E) = 20+40 = 60 ; Father(E) = B</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g(B) + g(B</a:t>
            </a:r>
            <a:r>
              <a:rPr lang="en-US" sz="3200" spc="-5">
                <a:sym typeface="Symbol" panose="05050102010706020507" pitchFamily="18" charset="2"/>
              </a:rPr>
              <a:t>F) = 20+45= 65 ; Father(F) = B</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g(D)</a:t>
            </a:r>
          </a:p>
          <a:p>
            <a:pPr marL="1497965" marR="5080" lvl="2" indent="-571500" algn="just">
              <a:lnSpc>
                <a:spcPct val="130000"/>
              </a:lnSpc>
              <a:buFont typeface="Wingdings" panose="05000000000000000000" pitchFamily="2" charset="2"/>
              <a:buChar char="§"/>
            </a:pPr>
            <a:r>
              <a:rPr lang="en-US" sz="3200" spc="-5"/>
              <a:t>OPEN={D,C,E,F}</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3716534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5" y="2491495"/>
            <a:ext cx="12725401" cy="827822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4: n=D, </a:t>
            </a:r>
            <a:r>
              <a:rPr lang="en-US" sz="3200" spc="-5">
                <a:sym typeface="Symbol" panose="05050102010706020507" pitchFamily="18" charset="2"/>
              </a:rPr>
              <a:t>(n)</a:t>
            </a:r>
            <a:r>
              <a:rPr lang="en-US" sz="3200" spc="-5"/>
              <a:t>=</a:t>
            </a:r>
            <a:r>
              <a:rPr lang="en-US" sz="3200" spc="-5">
                <a:sym typeface="Symbol" panose="05050102010706020507" pitchFamily="18" charset="2"/>
              </a:rPr>
              <a:t></a:t>
            </a:r>
            <a:r>
              <a:rPr lang="en-US" sz="3200" spc="-5"/>
              <a:t>, </a:t>
            </a:r>
            <a:r>
              <a:rPr lang="en-US" sz="3200" spc="-5">
                <a:sym typeface="Symbol" panose="05050102010706020507" pitchFamily="18" charset="2"/>
              </a:rPr>
              <a:t>CLOSE={A,B,D}</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g(C) = 35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65</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t>OPEN={C,E,F}</a:t>
            </a:r>
            <a:endParaRPr lang="en-US" sz="3200" spc="-5">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200" spc="-5"/>
              <a:t>Bước 5: n=C, </a:t>
            </a:r>
            <a:r>
              <a:rPr lang="en-US" sz="3200" spc="-5">
                <a:sym typeface="Symbol" panose="05050102010706020507" pitchFamily="18" charset="2"/>
              </a:rPr>
              <a:t>(n)</a:t>
            </a:r>
            <a:r>
              <a:rPr lang="en-US" sz="3200" spc="-5"/>
              <a:t>=</a:t>
            </a:r>
            <a:r>
              <a:rPr lang="en-US" sz="3200" spc="-5">
                <a:sym typeface="Symbol" panose="05050102010706020507" pitchFamily="18" charset="2"/>
              </a:rPr>
              <a:t>{F,G}</a:t>
            </a:r>
            <a:r>
              <a:rPr lang="en-US" sz="3200" spc="-5"/>
              <a:t>, </a:t>
            </a:r>
            <a:r>
              <a:rPr lang="en-US" sz="3200" spc="-5">
                <a:sym typeface="Symbol" panose="05050102010706020507" pitchFamily="18" charset="2"/>
              </a:rPr>
              <a:t>CLOSE={A,B,D,C}</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65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=g(C) + g(C</a:t>
            </a:r>
            <a:r>
              <a:rPr lang="en-US" sz="3200" spc="-5">
                <a:sym typeface="Symbol" panose="05050102010706020507" pitchFamily="18" charset="2"/>
              </a:rPr>
              <a:t>F) = 35+10= 50</a:t>
            </a:r>
          </a:p>
          <a:p>
            <a:pPr marL="2412365" marR="5080" lvl="4"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g(F) = min(50,65) = 50; Father(F) = C</a:t>
            </a:r>
            <a:endParaRPr lang="en-US" sz="3200" spc="-5">
              <a:solidFill>
                <a:srgbClr val="FF0000"/>
              </a:solidFill>
              <a:sym typeface="Wingdings" panose="05000000000000000000" pitchFamily="2" charset="2"/>
            </a:endParaRP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g(G) =g(C) + g(C</a:t>
            </a:r>
            <a:r>
              <a:rPr lang="en-US" sz="3200" spc="-5">
                <a:sym typeface="Symbol" panose="05050102010706020507" pitchFamily="18" charset="2"/>
              </a:rPr>
              <a:t>G) = 35+10= 45; Father(G) = C</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g(G)</a:t>
            </a:r>
          </a:p>
          <a:p>
            <a:pPr marL="1497965" marR="5080" lvl="2" indent="-571500" algn="just">
              <a:lnSpc>
                <a:spcPct val="130000"/>
              </a:lnSpc>
              <a:buFont typeface="Wingdings" panose="05000000000000000000" pitchFamily="2" charset="2"/>
              <a:buChar char="§"/>
            </a:pPr>
            <a:r>
              <a:rPr lang="en-US" sz="3200" spc="-5"/>
              <a:t>OPEN={G,F,E}</a:t>
            </a: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2382573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12496800" cy="699787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6: n=G, </a:t>
            </a:r>
            <a:r>
              <a:rPr lang="en-US" sz="3200" spc="-5">
                <a:sym typeface="Symbol" panose="05050102010706020507" pitchFamily="18" charset="2"/>
              </a:rPr>
              <a:t>(n)</a:t>
            </a:r>
            <a:r>
              <a:rPr lang="en-US" sz="3200" spc="-5"/>
              <a:t>=</a:t>
            </a:r>
            <a:r>
              <a:rPr lang="en-US" sz="3200" spc="-5">
                <a:sym typeface="Symbol" panose="05050102010706020507" pitchFamily="18" charset="2"/>
              </a:rPr>
              <a:t>{J}</a:t>
            </a:r>
            <a:r>
              <a:rPr lang="en-US" sz="3200" spc="-5"/>
              <a:t>, </a:t>
            </a:r>
            <a:r>
              <a:rPr lang="en-US" sz="3200" spc="-5">
                <a:sym typeface="Symbol" panose="05050102010706020507" pitchFamily="18" charset="2"/>
              </a:rPr>
              <a:t>CLOSE={A,B,D,C,G}</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65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g(J) = g(G) + g(G</a:t>
            </a:r>
            <a:r>
              <a:rPr lang="en-US" sz="3200" spc="-5">
                <a:sym typeface="Symbol" panose="05050102010706020507" pitchFamily="18" charset="2"/>
              </a:rPr>
              <a:t>J) = 45+20= 65 ; Father(J) = G</a:t>
            </a:r>
          </a:p>
          <a:p>
            <a:pPr marL="1497965" marR="5080" lvl="2" indent="-571500" algn="just">
              <a:lnSpc>
                <a:spcPct val="130000"/>
              </a:lnSpc>
              <a:buFont typeface="Wingdings" panose="05000000000000000000" pitchFamily="2" charset="2"/>
              <a:buChar char="§"/>
            </a:pPr>
            <a:r>
              <a:rPr lang="en-US" sz="3200" spc="-5"/>
              <a:t>OPEN={F,E,J}</a:t>
            </a:r>
            <a:endParaRPr lang="en-US" sz="3200" spc="-5">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200" spc="-5"/>
              <a:t>Bước 7: n=F, </a:t>
            </a:r>
            <a:r>
              <a:rPr lang="en-US" sz="3200" spc="-5">
                <a:sym typeface="Symbol" panose="05050102010706020507" pitchFamily="18" charset="2"/>
              </a:rPr>
              <a:t>(n)</a:t>
            </a:r>
            <a:r>
              <a:rPr lang="en-US" sz="3200" spc="-5"/>
              <a:t>=</a:t>
            </a:r>
            <a:r>
              <a:rPr lang="en-US" sz="3200" spc="-5">
                <a:sym typeface="Symbol" panose="05050102010706020507" pitchFamily="18" charset="2"/>
              </a:rPr>
              <a:t>{J}</a:t>
            </a:r>
            <a:r>
              <a:rPr lang="en-US" sz="3200" spc="-5"/>
              <a:t>, </a:t>
            </a:r>
            <a:r>
              <a:rPr lang="en-US" sz="3200" spc="-5">
                <a:sym typeface="Symbol" panose="05050102010706020507" pitchFamily="18" charset="2"/>
              </a:rPr>
              <a:t>CLOSE={A,B,D,C,G,F}</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g(J) = 65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g(J)  =g(G) + g(G</a:t>
            </a:r>
            <a:r>
              <a:rPr lang="en-US" sz="3200" spc="-5">
                <a:sym typeface="Symbol" panose="05050102010706020507" pitchFamily="18" charset="2"/>
              </a:rPr>
              <a:t>J) = 45+20= 65</a:t>
            </a:r>
          </a:p>
          <a:p>
            <a:pPr marL="1497965" marR="5080" lvl="2"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g(J) = min(65,65) = 65; Father(J) = F</a:t>
            </a:r>
          </a:p>
          <a:p>
            <a:pPr marL="1497965" marR="5080" lvl="2" indent="-571500" algn="just">
              <a:lnSpc>
                <a:spcPct val="130000"/>
              </a:lnSpc>
              <a:buFont typeface="Wingdings" panose="05000000000000000000" pitchFamily="2" charset="2"/>
              <a:buChar char="§"/>
            </a:pPr>
            <a:r>
              <a:rPr lang="en-US" sz="3200" spc="-5"/>
              <a:t>OPEN={E,J}</a:t>
            </a:r>
            <a:endParaRPr lang="en-US" sz="32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
        <p:nvSpPr>
          <p:cNvPr id="8" name="object 20">
            <a:extLst>
              <a:ext uri="{FF2B5EF4-FFF2-40B4-BE49-F238E27FC236}">
                <a16:creationId xmlns:a16="http://schemas.microsoft.com/office/drawing/2014/main" id="{2530E6EC-CD94-EC64-A928-CD9C9B6CB707}"/>
              </a:ext>
            </a:extLst>
          </p:cNvPr>
          <p:cNvSpPr txBox="1"/>
          <p:nvPr/>
        </p:nvSpPr>
        <p:spPr>
          <a:xfrm>
            <a:off x="10782640" y="8056353"/>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C F J </a:t>
            </a:r>
            <a:endParaRPr lang="vi-VN" sz="4400" spc="-5">
              <a:solidFill>
                <a:schemeClr val="bg1"/>
              </a:solidFill>
              <a:cs typeface="Source Sans Pro Light"/>
            </a:endParaRPr>
          </a:p>
        </p:txBody>
      </p:sp>
      <p:sp>
        <p:nvSpPr>
          <p:cNvPr id="10" name="object 20">
            <a:extLst>
              <a:ext uri="{FF2B5EF4-FFF2-40B4-BE49-F238E27FC236}">
                <a16:creationId xmlns:a16="http://schemas.microsoft.com/office/drawing/2014/main" id="{5F252763-A06F-48E4-20E7-4605AE2C93D9}"/>
              </a:ext>
            </a:extLst>
          </p:cNvPr>
          <p:cNvSpPr txBox="1"/>
          <p:nvPr/>
        </p:nvSpPr>
        <p:spPr>
          <a:xfrm>
            <a:off x="208756" y="9678557"/>
            <a:ext cx="10820400" cy="59612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8: n=J, </a:t>
            </a:r>
            <a:r>
              <a:rPr lang="en-US" sz="3200" spc="-5">
                <a:sym typeface="Symbol" panose="05050102010706020507" pitchFamily="18" charset="2"/>
              </a:rPr>
              <a:t>TRUE</a:t>
            </a:r>
          </a:p>
        </p:txBody>
      </p:sp>
    </p:spTree>
    <p:extLst>
      <p:ext uri="{BB962C8B-B14F-4D97-AF65-F5344CB8AC3E}">
        <p14:creationId xmlns:p14="http://schemas.microsoft.com/office/powerpoint/2010/main" val="1175657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234237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Thuật giải A</a:t>
            </a:r>
            <a:r>
              <a:rPr lang="en-US" sz="4000" spc="-5" baseline="30000"/>
              <a:t>KT</a:t>
            </a:r>
            <a:r>
              <a:rPr lang="en-US" sz="4000" spc="-5"/>
              <a:t> là mở rộng của giải thuật A</a:t>
            </a:r>
            <a:r>
              <a:rPr lang="en-US" sz="4000" spc="-5" baseline="30000"/>
              <a:t>T</a:t>
            </a:r>
            <a:r>
              <a:rPr lang="en-US" sz="4000" spc="-5"/>
              <a:t> bằng cách sử dụng thêm thông tin ước lượng h’ (khoảng cách Manhattan).</a:t>
            </a:r>
          </a:p>
          <a:p>
            <a:pPr marL="583565" marR="5080" indent="-571500" algn="just">
              <a:lnSpc>
                <a:spcPct val="130000"/>
              </a:lnSpc>
              <a:buFont typeface="Wingdings" panose="05000000000000000000" pitchFamily="2" charset="2"/>
              <a:buChar char="§"/>
            </a:pPr>
            <a:r>
              <a:rPr lang="en-US" sz="4000" spc="-5"/>
              <a:t>Độ tốt của hàm f = g+ h’</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sp>
        <p:nvSpPr>
          <p:cNvPr id="8" name="Oval 7">
            <a:extLst>
              <a:ext uri="{FF2B5EF4-FFF2-40B4-BE49-F238E27FC236}">
                <a16:creationId xmlns:a16="http://schemas.microsoft.com/office/drawing/2014/main" id="{190F61C4-57AD-3527-52CD-19221E2F5357}"/>
              </a:ext>
            </a:extLst>
          </p:cNvPr>
          <p:cNvSpPr/>
          <p:nvPr/>
        </p:nvSpPr>
        <p:spPr>
          <a:xfrm>
            <a:off x="1427956" y="5217757"/>
            <a:ext cx="609600" cy="609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t>A</a:t>
            </a:r>
          </a:p>
        </p:txBody>
      </p:sp>
      <p:sp>
        <p:nvSpPr>
          <p:cNvPr id="9" name="Oval 8">
            <a:extLst>
              <a:ext uri="{FF2B5EF4-FFF2-40B4-BE49-F238E27FC236}">
                <a16:creationId xmlns:a16="http://schemas.microsoft.com/office/drawing/2014/main" id="{9326FB02-1601-9968-5EB1-98A4E8CF5AAF}"/>
              </a:ext>
            </a:extLst>
          </p:cNvPr>
          <p:cNvSpPr/>
          <p:nvPr/>
        </p:nvSpPr>
        <p:spPr>
          <a:xfrm>
            <a:off x="5390356" y="4737100"/>
            <a:ext cx="609600" cy="609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t>B</a:t>
            </a:r>
          </a:p>
        </p:txBody>
      </p:sp>
      <p:cxnSp>
        <p:nvCxnSpPr>
          <p:cNvPr id="11" name="Straight Connector 10">
            <a:extLst>
              <a:ext uri="{FF2B5EF4-FFF2-40B4-BE49-F238E27FC236}">
                <a16:creationId xmlns:a16="http://schemas.microsoft.com/office/drawing/2014/main" id="{F7BE6A58-48E1-5505-082D-D4EDD44BA404}"/>
              </a:ext>
            </a:extLst>
          </p:cNvPr>
          <p:cNvCxnSpPr>
            <a:stCxn id="8" idx="6"/>
            <a:endCxn id="9" idx="2"/>
          </p:cNvCxnSpPr>
          <p:nvPr/>
        </p:nvCxnSpPr>
        <p:spPr>
          <a:xfrm flipV="1">
            <a:off x="2037556" y="5041900"/>
            <a:ext cx="3352800" cy="480657"/>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DB9FA42-850D-E270-092F-EE47F7422F98}"/>
                  </a:ext>
                </a:extLst>
              </p:cNvPr>
              <p:cNvSpPr txBox="1"/>
              <p:nvPr/>
            </p:nvSpPr>
            <p:spPr>
              <a:xfrm>
                <a:off x="1712912" y="6151984"/>
                <a:ext cx="486242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h</m:t>
                          </m:r>
                        </m:e>
                        <m:sup>
                          <m:r>
                            <a:rPr lang="en-US" sz="3200" b="0" i="1" smtClean="0">
                              <a:latin typeface="Cambria Math" panose="02040503050406030204" pitchFamily="18" charset="0"/>
                            </a:rPr>
                            <m:t>′</m:t>
                          </m:r>
                        </m:sup>
                      </m:sSup>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𝐴</m:t>
                              </m:r>
                            </m:sub>
                          </m:sSub>
                          <m:r>
                            <a:rPr lang="en-US" sz="3200" b="0" i="1" smtClean="0">
                              <a:latin typeface="Cambria Math" panose="02040503050406030204" pitchFamily="18" charset="0"/>
                            </a:rPr>
                            <m:t> −</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𝐵</m:t>
                              </m:r>
                            </m:sub>
                          </m:sSub>
                        </m:e>
                      </m:d>
                      <m:r>
                        <a:rPr lang="en-US" sz="3200" b="0" i="1" smtClean="0">
                          <a:latin typeface="Cambria Math" panose="02040503050406030204" pitchFamily="18" charset="0"/>
                        </a:rPr>
                        <m:t>+</m:t>
                      </m:r>
                      <m:d>
                        <m:dPr>
                          <m:begChr m:val="|"/>
                          <m:endChr m:val="|"/>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𝑌</m:t>
                              </m:r>
                            </m:e>
                            <m:sub>
                              <m:r>
                                <a:rPr lang="en-US" sz="3200" i="1">
                                  <a:latin typeface="Cambria Math" panose="02040503050406030204" pitchFamily="18" charset="0"/>
                                </a:rPr>
                                <m:t>𝐴</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𝑌</m:t>
                              </m:r>
                            </m:e>
                            <m:sub>
                              <m:r>
                                <a:rPr lang="en-US" sz="3200" i="1">
                                  <a:latin typeface="Cambria Math" panose="02040503050406030204" pitchFamily="18" charset="0"/>
                                </a:rPr>
                                <m:t>𝐵</m:t>
                              </m:r>
                            </m:sub>
                          </m:sSub>
                        </m:e>
                      </m:d>
                    </m:oMath>
                  </m:oMathPara>
                </a14:m>
                <a:endParaRPr lang="en-US"/>
              </a:p>
            </p:txBody>
          </p:sp>
        </mc:Choice>
        <mc:Fallback xmlns="">
          <p:sp>
            <p:nvSpPr>
              <p:cNvPr id="12" name="TextBox 11">
                <a:extLst>
                  <a:ext uri="{FF2B5EF4-FFF2-40B4-BE49-F238E27FC236}">
                    <a16:creationId xmlns:a16="http://schemas.microsoft.com/office/drawing/2014/main" id="{CDB9FA42-850D-E270-092F-EE47F7422F98}"/>
                  </a:ext>
                </a:extLst>
              </p:cNvPr>
              <p:cNvSpPr txBox="1">
                <a:spLocks noRot="1" noChangeAspect="1" noMove="1" noResize="1" noEditPoints="1" noAdjustHandles="1" noChangeArrowheads="1" noChangeShapeType="1" noTextEdit="1"/>
              </p:cNvSpPr>
              <p:nvPr/>
            </p:nvSpPr>
            <p:spPr>
              <a:xfrm>
                <a:off x="1712912" y="6151984"/>
                <a:ext cx="4862421" cy="492443"/>
              </a:xfrm>
              <a:prstGeom prst="rect">
                <a:avLst/>
              </a:prstGeom>
              <a:blipFill>
                <a:blip r:embed="rId3"/>
                <a:stretch>
                  <a:fillRect/>
                </a:stretch>
              </a:blipFill>
            </p:spPr>
            <p:txBody>
              <a:bodyPr/>
              <a:lstStyle/>
              <a:p>
                <a:r>
                  <a:rPr lang="en-US">
                    <a:noFill/>
                  </a:rPr>
                  <a:t> </a:t>
                </a:r>
              </a:p>
            </p:txBody>
          </p:sp>
        </mc:Fallback>
      </mc:AlternateContent>
      <p:sp>
        <p:nvSpPr>
          <p:cNvPr id="13" name="object 20">
            <a:extLst>
              <a:ext uri="{FF2B5EF4-FFF2-40B4-BE49-F238E27FC236}">
                <a16:creationId xmlns:a16="http://schemas.microsoft.com/office/drawing/2014/main" id="{7D23A151-20A6-6440-7D2D-84C0AC4252A3}"/>
              </a:ext>
            </a:extLst>
          </p:cNvPr>
          <p:cNvSpPr txBox="1"/>
          <p:nvPr/>
        </p:nvSpPr>
        <p:spPr>
          <a:xfrm>
            <a:off x="753403" y="7171965"/>
            <a:ext cx="8744382"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h’  còn được gọi là khoảng cách Euclid</a:t>
            </a:r>
            <a:endParaRPr lang="vi-VN" sz="3600" spc="-5"/>
          </a:p>
        </p:txBody>
      </p:sp>
      <p:pic>
        <p:nvPicPr>
          <p:cNvPr id="6" name="Picture 5">
            <a:extLst>
              <a:ext uri="{FF2B5EF4-FFF2-40B4-BE49-F238E27FC236}">
                <a16:creationId xmlns:a16="http://schemas.microsoft.com/office/drawing/2014/main" id="{D3FFE3E5-DC7E-3830-83A7-8E2F8D34205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994491" y="3807405"/>
            <a:ext cx="9601201" cy="5181600"/>
          </a:xfrm>
          <a:prstGeom prst="rect">
            <a:avLst/>
          </a:prstGeom>
        </p:spPr>
      </p:pic>
    </p:spTree>
    <p:extLst>
      <p:ext uri="{BB962C8B-B14F-4D97-AF65-F5344CB8AC3E}">
        <p14:creationId xmlns:p14="http://schemas.microsoft.com/office/powerpoint/2010/main" val="3358832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6380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Open:={Start};</a:t>
            </a:r>
          </a:p>
          <a:p>
            <a:pPr marL="583565" marR="5080" indent="-571500" algn="just">
              <a:lnSpc>
                <a:spcPct val="130000"/>
              </a:lnSpc>
              <a:buFont typeface="Wingdings" panose="05000000000000000000" pitchFamily="2" charset="2"/>
              <a:buChar char="§"/>
            </a:pPr>
            <a:r>
              <a:rPr lang="en-US" sz="3200" spc="-5"/>
              <a:t>While (Open </a:t>
            </a:r>
            <a:r>
              <a:rPr lang="en-US" sz="3200" spc="-5">
                <a:sym typeface="Symbol" panose="05050102010706020507" pitchFamily="18" charset="2"/>
              </a:rPr>
              <a:t> </a:t>
            </a:r>
            <a:r>
              <a:rPr lang="en-US" sz="3200" spc="-5"/>
              <a:t>)</a:t>
            </a:r>
          </a:p>
          <a:p>
            <a:pPr marL="1497965" marR="5080" lvl="2" indent="-571500" algn="just">
              <a:lnSpc>
                <a:spcPct val="130000"/>
              </a:lnSpc>
              <a:buFont typeface="Wingdings" panose="05000000000000000000" pitchFamily="2" charset="2"/>
              <a:buChar char="§"/>
            </a:pPr>
            <a:r>
              <a:rPr lang="en-US" sz="3200" spc="-5"/>
              <a:t>n= Retrieve(Open);// Chọn n sao cho f(n) = min(Open)</a:t>
            </a:r>
          </a:p>
          <a:p>
            <a:pPr marL="1497965" marR="5080" lvl="2" indent="-571500" algn="just">
              <a:lnSpc>
                <a:spcPct val="130000"/>
              </a:lnSpc>
              <a:buFont typeface="Wingdings" panose="05000000000000000000" pitchFamily="2" charset="2"/>
              <a:buChar char="§"/>
            </a:pPr>
            <a:r>
              <a:rPr lang="en-US" sz="3200" spc="-5"/>
              <a:t>If (n </a:t>
            </a:r>
            <a:r>
              <a:rPr lang="en-US" sz="3200" spc="-5">
                <a:sym typeface="Symbol" panose="05050102010706020507" pitchFamily="18" charset="2"/>
              </a:rPr>
              <a:t> </a:t>
            </a:r>
            <a:r>
              <a:rPr lang="en-US" sz="3200" spc="-5"/>
              <a:t>Goal): Return True</a:t>
            </a:r>
          </a:p>
          <a:p>
            <a:pPr marL="1497965" marR="5080" lvl="2" indent="-571500" algn="just">
              <a:lnSpc>
                <a:spcPct val="130000"/>
              </a:lnSpc>
              <a:buFont typeface="Wingdings" panose="05000000000000000000" pitchFamily="2" charset="2"/>
              <a:buChar char="§"/>
            </a:pPr>
            <a:r>
              <a:rPr lang="en-US" sz="3200" spc="-5"/>
              <a:t>Else</a:t>
            </a:r>
          </a:p>
          <a:p>
            <a:pPr marL="2412365" marR="5080" lvl="4" indent="-571500" algn="just">
              <a:lnSpc>
                <a:spcPct val="130000"/>
              </a:lnSpc>
              <a:buFont typeface="Wingdings" panose="05000000000000000000" pitchFamily="2" charset="2"/>
              <a:buChar char="§"/>
            </a:pPr>
            <a:r>
              <a:rPr lang="en-US" sz="3200" spc="-5"/>
              <a:t>Tạo </a:t>
            </a:r>
            <a:r>
              <a:rPr lang="en-US" sz="3200" spc="-5">
                <a:sym typeface="Symbol" panose="05050102010706020507" pitchFamily="18" charset="2"/>
              </a:rPr>
              <a:t>(n)</a:t>
            </a:r>
            <a:r>
              <a:rPr lang="en-US" sz="3200" spc="-5"/>
              <a:t>;</a:t>
            </a:r>
          </a:p>
          <a:p>
            <a:pPr marL="2412365" marR="5080" lvl="4" indent="-571500" algn="just">
              <a:lnSpc>
                <a:spcPct val="130000"/>
              </a:lnSpc>
              <a:buFont typeface="Wingdings" panose="05000000000000000000" pitchFamily="2" charset="2"/>
              <a:buChar char="§"/>
            </a:pPr>
            <a:r>
              <a:rPr lang="en-US" sz="3200" spc="-5"/>
              <a:t>for mỗi nút con m của </a:t>
            </a:r>
            <a:r>
              <a:rPr lang="en-US" sz="3200" spc="-5">
                <a:sym typeface="Symbol" panose="05050102010706020507" pitchFamily="18" charset="2"/>
              </a:rPr>
              <a:t>(n)  CLOSE</a:t>
            </a:r>
            <a:endParaRPr lang="en-US" sz="3200" spc="-5"/>
          </a:p>
          <a:p>
            <a:pPr marL="3326765" marR="5080" lvl="6" indent="-571500" algn="just">
              <a:lnSpc>
                <a:spcPct val="130000"/>
              </a:lnSpc>
              <a:buFont typeface="Wingdings" panose="05000000000000000000" pitchFamily="2" charset="2"/>
              <a:buChar char="§"/>
            </a:pPr>
            <a:r>
              <a:rPr lang="en-US" sz="3200" spc="-5"/>
              <a:t>g(m)=g(n)+Cost(n,m)</a:t>
            </a:r>
          </a:p>
          <a:p>
            <a:pPr marL="3326765" marR="5080" lvl="6" indent="-571500" algn="just">
              <a:lnSpc>
                <a:spcPct val="130000"/>
              </a:lnSpc>
              <a:buFont typeface="Wingdings" panose="05000000000000000000" pitchFamily="2" charset="2"/>
              <a:buChar char="§"/>
            </a:pPr>
            <a:r>
              <a:rPr lang="en-US" sz="3200" spc="-5"/>
              <a:t>f(m)=g(m)+h’(m)</a:t>
            </a:r>
          </a:p>
          <a:p>
            <a:pPr marL="3326765" marR="5080" lvl="6" indent="-571500" algn="just">
              <a:lnSpc>
                <a:spcPct val="130000"/>
              </a:lnSpc>
              <a:buFont typeface="Wingdings" panose="05000000000000000000" pitchFamily="2" charset="2"/>
              <a:buChar char="§"/>
            </a:pPr>
            <a:r>
              <a:rPr lang="en-US" sz="3200" spc="-5"/>
              <a:t>OPEN = OPEN </a:t>
            </a:r>
            <a:r>
              <a:rPr lang="en-US" sz="3200" spc="-5">
                <a:sym typeface="Symbol" panose="05050102010706020507" pitchFamily="18" charset="2"/>
              </a:rPr>
              <a:t> </a:t>
            </a:r>
            <a:r>
              <a:rPr lang="en-US" sz="3200" spc="-5"/>
              <a:t>{m}</a:t>
            </a:r>
          </a:p>
          <a:p>
            <a:pPr marL="3326765" marR="5080" lvl="6" indent="-571500" algn="just">
              <a:lnSpc>
                <a:spcPct val="130000"/>
              </a:lnSpc>
              <a:buFont typeface="Wingdings" panose="05000000000000000000" pitchFamily="2" charset="2"/>
              <a:buChar char="§"/>
            </a:pPr>
            <a:r>
              <a:rPr lang="en-US" sz="3200" spc="-5"/>
              <a:t>CLOSE = CLOSE </a:t>
            </a:r>
            <a:r>
              <a:rPr lang="en-US" sz="3200" spc="-5">
                <a:sym typeface="Symbol" panose="05050102010706020507" pitchFamily="18" charset="2"/>
              </a:rPr>
              <a:t> </a:t>
            </a:r>
            <a:r>
              <a:rPr lang="en-US" sz="3200" spc="-5"/>
              <a:t>{n}</a:t>
            </a:r>
          </a:p>
          <a:p>
            <a:pPr marL="583565" marR="5080" indent="-571500" algn="just">
              <a:lnSpc>
                <a:spcPct val="130000"/>
              </a:lnSpc>
              <a:buFont typeface="Wingdings" panose="05000000000000000000" pitchFamily="2" charset="2"/>
              <a:buChar char="§"/>
            </a:pPr>
            <a:r>
              <a:rPr lang="en-US" sz="3200" spc="-5"/>
              <a:t>Return False;</a:t>
            </a: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pic>
        <p:nvPicPr>
          <p:cNvPr id="6" name="Picture 5">
            <a:extLst>
              <a:ext uri="{FF2B5EF4-FFF2-40B4-BE49-F238E27FC236}">
                <a16:creationId xmlns:a16="http://schemas.microsoft.com/office/drawing/2014/main" id="{D23DA515-7FB8-ADDC-91A3-F2474D864BC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352756" y="3441700"/>
            <a:ext cx="9633111" cy="5181600"/>
          </a:xfrm>
          <a:prstGeom prst="rect">
            <a:avLst/>
          </a:prstGeom>
        </p:spPr>
      </p:pic>
    </p:spTree>
    <p:extLst>
      <p:ext uri="{BB962C8B-B14F-4D97-AF65-F5344CB8AC3E}">
        <p14:creationId xmlns:p14="http://schemas.microsoft.com/office/powerpoint/2010/main" val="2313398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pic>
        <p:nvPicPr>
          <p:cNvPr id="7" name="Picture 6">
            <a:extLst>
              <a:ext uri="{FF2B5EF4-FFF2-40B4-BE49-F238E27FC236}">
                <a16:creationId xmlns:a16="http://schemas.microsoft.com/office/drawing/2014/main" id="{F0C56FC1-F9AE-F2C8-A9D5-435A7CE9C8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42556" y="2603500"/>
            <a:ext cx="14514512" cy="7807280"/>
          </a:xfrm>
          <a:prstGeom prst="rect">
            <a:avLst/>
          </a:prstGeom>
        </p:spPr>
      </p:pic>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2807215440"/>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rPr>
                        <a:t>Sibiu</a:t>
                      </a:r>
                    </a:p>
                  </a:txBody>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Tree>
    <p:extLst>
      <p:ext uri="{BB962C8B-B14F-4D97-AF65-F5344CB8AC3E}">
        <p14:creationId xmlns:p14="http://schemas.microsoft.com/office/powerpoint/2010/main" val="3764501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6" name="Table 7">
            <a:extLst>
              <a:ext uri="{FF2B5EF4-FFF2-40B4-BE49-F238E27FC236}">
                <a16:creationId xmlns:a16="http://schemas.microsoft.com/office/drawing/2014/main" id="{CD9CFCBE-9581-DE75-74A6-1772E359307E}"/>
              </a:ext>
            </a:extLst>
          </p:cNvPr>
          <p:cNvGraphicFramePr>
            <a:graphicFrameLocks noGrp="1"/>
          </p:cNvGraphicFramePr>
          <p:nvPr>
            <p:extLst>
              <p:ext uri="{D42A27DB-BD31-4B8C-83A1-F6EECF244321}">
                <p14:modId xmlns:p14="http://schemas.microsoft.com/office/powerpoint/2010/main" val="3222452553"/>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rgbClr val="FF0000"/>
                          </a:solidFill>
                        </a:rPr>
                        <a:t>Sibiu</a:t>
                      </a:r>
                    </a:p>
                  </a:txBody>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rgbClr val="FF0000"/>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rgbClr val="FF0000"/>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9" name="object 20">
            <a:extLst>
              <a:ext uri="{FF2B5EF4-FFF2-40B4-BE49-F238E27FC236}">
                <a16:creationId xmlns:a16="http://schemas.microsoft.com/office/drawing/2014/main" id="{A0F3DC02-BD2C-1FC5-41A0-F713DD313366}"/>
              </a:ext>
            </a:extLst>
          </p:cNvPr>
          <p:cNvSpPr txBox="1"/>
          <p:nvPr/>
        </p:nvSpPr>
        <p:spPr>
          <a:xfrm>
            <a:off x="3637756" y="2888234"/>
            <a:ext cx="14325600" cy="74051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Start = Arad, </a:t>
            </a:r>
            <a:r>
              <a:rPr lang="en-US" sz="3200" spc="-5">
                <a:sym typeface="Symbol" panose="05050102010706020507" pitchFamily="18" charset="2"/>
              </a:rPr>
              <a:t>(n) ={Timisoara,</a:t>
            </a:r>
            <a:r>
              <a:rPr lang="en-US" sz="3200" b="0"/>
              <a:t> Sibiu, Zerind</a:t>
            </a:r>
            <a:r>
              <a:rPr lang="en-US" sz="3200" spc="-5">
                <a:sym typeface="Symbol" panose="05050102010706020507" pitchFamily="18" charset="2"/>
              </a:rPr>
              <a:t>}, </a:t>
            </a:r>
            <a:endParaRPr lang="en-US" sz="2800" spc="-5">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g(Timisoara) = g(</a:t>
            </a:r>
            <a:r>
              <a:rPr lang="en-US" sz="2800" spc="-5"/>
              <a:t>Arad</a:t>
            </a:r>
            <a:r>
              <a:rPr lang="en-US" sz="2800" spc="-5">
                <a:sym typeface="Symbol" panose="05050102010706020507" pitchFamily="18" charset="2"/>
              </a:rPr>
              <a:t>) + cost(</a:t>
            </a:r>
            <a:r>
              <a:rPr lang="en-US" sz="2800" spc="-5"/>
              <a:t>Arad </a:t>
            </a:r>
            <a:r>
              <a:rPr lang="en-US" sz="2800" spc="-5">
                <a:sym typeface="Symbol" panose="05050102010706020507" pitchFamily="18" charset="2"/>
              </a:rPr>
              <a:t> Timisoara) = 0 + 118 = 118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f(Timisoara) = g(Timisoara) + h’(Timisoara) = 118 + 329 = 447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g(Sibiu) = g(</a:t>
            </a:r>
            <a:r>
              <a:rPr lang="en-US" sz="2800" spc="-5"/>
              <a:t>Arad</a:t>
            </a:r>
            <a:r>
              <a:rPr lang="en-US" sz="2800" spc="-5">
                <a:sym typeface="Symbol" panose="05050102010706020507" pitchFamily="18" charset="2"/>
              </a:rPr>
              <a:t>) + cost(</a:t>
            </a:r>
            <a:r>
              <a:rPr lang="en-US" sz="2800" spc="-5"/>
              <a:t>Arad </a:t>
            </a:r>
            <a:r>
              <a:rPr lang="en-US" sz="2800" spc="-5">
                <a:sym typeface="Symbol" panose="05050102010706020507" pitchFamily="18" charset="2"/>
              </a:rPr>
              <a:t> Sibiu) = 0 + 140 = 140</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f(Sibiu) = g(Sibiu) + h’(Sibiu) = 140 + 253 = 393</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g(Zerind) = g(</a:t>
            </a:r>
            <a:r>
              <a:rPr lang="en-US" sz="2800" spc="-5"/>
              <a:t>Arad</a:t>
            </a:r>
            <a:r>
              <a:rPr lang="en-US" sz="2800" spc="-5">
                <a:sym typeface="Symbol" panose="05050102010706020507" pitchFamily="18" charset="2"/>
              </a:rPr>
              <a:t>) + cost(</a:t>
            </a:r>
            <a:r>
              <a:rPr lang="en-US" sz="2800" spc="-5"/>
              <a:t>Arad </a:t>
            </a:r>
            <a:r>
              <a:rPr lang="en-US" sz="2800" spc="-5">
                <a:sym typeface="Symbol" panose="05050102010706020507" pitchFamily="18" charset="2"/>
              </a:rPr>
              <a:t> Zerind) = 0 + 75 = 75</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f(Zerind) = g(Zerind) + h’(Zerind) = 75 + 374 = 449</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{Sibiu – 393, Timisoara – 447, Zerind-449}</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f(Sibiu), </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Father(Sibiu) = </a:t>
            </a:r>
            <a:r>
              <a:rPr lang="en-US" sz="2800" spc="-5">
                <a:highlight>
                  <a:srgbClr val="00FF00"/>
                </a:highlight>
              </a:rPr>
              <a:t>Arad</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Father(Timisoara) = </a:t>
            </a:r>
            <a:r>
              <a:rPr lang="en-US" sz="2800" spc="-5"/>
              <a:t>Arad</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Father(Zerind) = </a:t>
            </a:r>
            <a:r>
              <a:rPr lang="en-US" sz="2800" spc="-5"/>
              <a:t>Arad</a:t>
            </a:r>
            <a:endParaRPr lang="en-US" sz="2800" spc="-5">
              <a:sym typeface="Symbol" panose="05050102010706020507" pitchFamily="18" charset="2"/>
            </a:endParaRPr>
          </a:p>
        </p:txBody>
      </p:sp>
    </p:spTree>
    <p:extLst>
      <p:ext uri="{BB962C8B-B14F-4D97-AF65-F5344CB8AC3E}">
        <p14:creationId xmlns:p14="http://schemas.microsoft.com/office/powerpoint/2010/main" val="2795430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3329918680"/>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rgbClr val="FF0000"/>
                          </a:solidFill>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rgbClr val="FF0000"/>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rgbClr val="FF0000"/>
                          </a:solidFill>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74051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b="0"/>
              <a:t>Sibiu</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Arad</a:t>
            </a:r>
            <a:r>
              <a:rPr lang="en-US" sz="3200" spc="-5">
                <a:sym typeface="Symbol" panose="05050102010706020507" pitchFamily="18" charset="2"/>
              </a:rPr>
              <a:t>,</a:t>
            </a:r>
            <a:r>
              <a:rPr lang="en-US" sz="3200" b="0"/>
              <a:t> Fagaras, Oradea, Rimnicu Vilcea</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g(Fagaras) = g(</a:t>
            </a:r>
            <a:r>
              <a:rPr lang="en-US" sz="2800" spc="-5"/>
              <a:t>Sibiu</a:t>
            </a:r>
            <a:r>
              <a:rPr lang="en-US" sz="2800" spc="-5">
                <a:sym typeface="Symbol" panose="05050102010706020507" pitchFamily="18" charset="2"/>
              </a:rPr>
              <a:t>) + cost(</a:t>
            </a:r>
            <a:r>
              <a:rPr lang="en-US" sz="2800" spc="-5"/>
              <a:t>Sibiu </a:t>
            </a:r>
            <a:r>
              <a:rPr lang="en-US" sz="2800" spc="-5">
                <a:sym typeface="Symbol" panose="05050102010706020507" pitchFamily="18" charset="2"/>
              </a:rPr>
              <a:t> Fagaras) = 140 + 99 = 239</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f(Fagaras) = g(Fagaras) + h’(Fagaras) = 239 + 178 = 417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Oradea</a:t>
            </a:r>
            <a:r>
              <a:rPr lang="en-US" sz="2800" spc="-5">
                <a:sym typeface="Symbol" panose="05050102010706020507" pitchFamily="18" charset="2"/>
              </a:rPr>
              <a:t>) = g(</a:t>
            </a:r>
            <a:r>
              <a:rPr lang="en-US" sz="2800" spc="-5"/>
              <a:t>Sibiu</a:t>
            </a:r>
            <a:r>
              <a:rPr lang="en-US" sz="2800" spc="-5">
                <a:sym typeface="Symbol" panose="05050102010706020507" pitchFamily="18" charset="2"/>
              </a:rPr>
              <a:t>) + cost(</a:t>
            </a:r>
            <a:r>
              <a:rPr lang="en-US" sz="2800" spc="-5"/>
              <a:t>Sibiu </a:t>
            </a:r>
            <a:r>
              <a:rPr lang="en-US" sz="2800" spc="-5">
                <a:sym typeface="Symbol" panose="05050102010706020507" pitchFamily="18" charset="2"/>
              </a:rPr>
              <a:t> </a:t>
            </a:r>
            <a:r>
              <a:rPr lang="en-US" sz="2800" b="0"/>
              <a:t>Oradea</a:t>
            </a:r>
            <a:r>
              <a:rPr lang="en-US" sz="2800" spc="-5">
                <a:sym typeface="Symbol" panose="05050102010706020507" pitchFamily="18" charset="2"/>
              </a:rPr>
              <a:t>) = 140 + 151 = 291</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Oradea</a:t>
            </a:r>
            <a:r>
              <a:rPr lang="en-US" sz="2800" spc="-5">
                <a:sym typeface="Symbol" panose="05050102010706020507" pitchFamily="18" charset="2"/>
              </a:rPr>
              <a:t>) = g(</a:t>
            </a:r>
            <a:r>
              <a:rPr lang="en-US" sz="2800" b="0"/>
              <a:t>Oradea</a:t>
            </a:r>
            <a:r>
              <a:rPr lang="en-US" sz="2800" spc="-5">
                <a:sym typeface="Symbol" panose="05050102010706020507" pitchFamily="18" charset="2"/>
              </a:rPr>
              <a:t>) + h’(</a:t>
            </a:r>
            <a:r>
              <a:rPr lang="en-US" sz="2800" b="0"/>
              <a:t>Oradea</a:t>
            </a:r>
            <a:r>
              <a:rPr lang="en-US" sz="2800" spc="-5">
                <a:sym typeface="Symbol" panose="05050102010706020507" pitchFamily="18" charset="2"/>
              </a:rPr>
              <a:t>) = 291 + 380 = 671</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Rimnicu Vilcea</a:t>
            </a:r>
            <a:r>
              <a:rPr lang="en-US" sz="2800" spc="-5">
                <a:sym typeface="Symbol" panose="05050102010706020507" pitchFamily="18" charset="2"/>
              </a:rPr>
              <a:t>) = g(</a:t>
            </a:r>
            <a:r>
              <a:rPr lang="en-US" sz="2800" spc="-5"/>
              <a:t>Sibiu</a:t>
            </a:r>
            <a:r>
              <a:rPr lang="en-US" sz="2800" spc="-5">
                <a:sym typeface="Symbol" panose="05050102010706020507" pitchFamily="18" charset="2"/>
              </a:rPr>
              <a:t>) + cost(</a:t>
            </a:r>
            <a:r>
              <a:rPr lang="en-US" sz="2800" spc="-5"/>
              <a:t>Sibiu </a:t>
            </a:r>
            <a:r>
              <a:rPr lang="en-US" sz="2800" spc="-5">
                <a:sym typeface="Symbol" panose="05050102010706020507" pitchFamily="18" charset="2"/>
              </a:rPr>
              <a:t> </a:t>
            </a:r>
            <a:r>
              <a:rPr lang="en-US" sz="2800" b="0"/>
              <a:t>Rim.Vilcea</a:t>
            </a:r>
            <a:r>
              <a:rPr lang="en-US" sz="2800" spc="-5">
                <a:sym typeface="Symbol" panose="05050102010706020507" pitchFamily="18" charset="2"/>
              </a:rPr>
              <a:t>) = 140 + 80 = 220</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Rimnicu Vilcea</a:t>
            </a:r>
            <a:r>
              <a:rPr lang="en-US" sz="2800" spc="-5">
                <a:sym typeface="Symbol" panose="05050102010706020507" pitchFamily="18" charset="2"/>
              </a:rPr>
              <a:t>) = g(Fagaras) + h’(</a:t>
            </a:r>
            <a:r>
              <a:rPr lang="en-US" sz="2800" b="0"/>
              <a:t>Rimnicu Vilcea</a:t>
            </a:r>
            <a:r>
              <a:rPr lang="en-US" sz="2800" spc="-5">
                <a:sym typeface="Symbol" panose="05050102010706020507" pitchFamily="18" charset="2"/>
              </a:rPr>
              <a:t>) = 220 + 193 = 413</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a:t>
            </a:r>
            <a:r>
              <a:rPr lang="en-US" sz="2800" b="0"/>
              <a:t>Rimnicu Vilcea - 413, </a:t>
            </a:r>
            <a:r>
              <a:rPr lang="en-US" sz="2800" spc="-5">
                <a:sym typeface="Symbol" panose="05050102010706020507" pitchFamily="18" charset="2"/>
              </a:rPr>
              <a:t>Fagaras – 417, Timisoara – 447, Zerind-449}</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a:t>
            </a:r>
            <a:r>
              <a:rPr lang="en-US" sz="2800" b="0"/>
              <a:t>Rimnicu Vilcea</a:t>
            </a:r>
            <a:r>
              <a:rPr lang="en-US" sz="2800" spc="-5">
                <a:sym typeface="Symbol" panose="05050102010706020507" pitchFamily="18" charset="2"/>
              </a:rPr>
              <a:t>), </a:t>
            </a:r>
          </a:p>
          <a:p>
            <a:pPr marL="1497965" marR="5080" lvl="2" indent="-571500" algn="just">
              <a:lnSpc>
                <a:spcPct val="130000"/>
              </a:lnSpc>
              <a:buFont typeface="Wingdings" panose="05000000000000000000" pitchFamily="2" charset="2"/>
              <a:buChar char="§"/>
            </a:pPr>
            <a:r>
              <a:rPr lang="en-US" sz="2800" spc="-5">
                <a:highlight>
                  <a:srgbClr val="FFA100"/>
                </a:highlight>
                <a:sym typeface="Symbol" panose="05050102010706020507" pitchFamily="18" charset="2"/>
              </a:rPr>
              <a:t>Father(</a:t>
            </a:r>
            <a:r>
              <a:rPr lang="en-US" sz="2800" b="0">
                <a:highlight>
                  <a:srgbClr val="FFA100"/>
                </a:highlight>
              </a:rPr>
              <a:t>Fagaras</a:t>
            </a:r>
            <a:r>
              <a:rPr lang="en-US" sz="2800" spc="-5">
                <a:highlight>
                  <a:srgbClr val="FFA100"/>
                </a:highlight>
                <a:sym typeface="Symbol" panose="05050102010706020507" pitchFamily="18" charset="2"/>
              </a:rPr>
              <a:t>) = </a:t>
            </a:r>
            <a:r>
              <a:rPr lang="en-US" sz="2800" spc="-5">
                <a:highlight>
                  <a:srgbClr val="FFA100"/>
                </a:highlight>
              </a:rPr>
              <a:t>Sibiu</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a:t>
            </a:r>
            <a:r>
              <a:rPr lang="en-US" sz="2800" b="0"/>
              <a:t>Oradea</a:t>
            </a:r>
            <a:r>
              <a:rPr lang="en-US" sz="2800" spc="-5">
                <a:sym typeface="Symbol" panose="05050102010706020507" pitchFamily="18" charset="2"/>
              </a:rPr>
              <a:t>) = </a:t>
            </a:r>
            <a:r>
              <a:rPr lang="en-US" sz="2800" spc="-5"/>
              <a:t>Sibiu</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a:t>
            </a:r>
            <a:r>
              <a:rPr lang="en-US" sz="2800" b="0">
                <a:highlight>
                  <a:srgbClr val="00FF00"/>
                </a:highlight>
              </a:rPr>
              <a:t>Rimnicu Vilcea</a:t>
            </a:r>
            <a:r>
              <a:rPr lang="en-US" sz="2800" spc="-5">
                <a:highlight>
                  <a:srgbClr val="00FF00"/>
                </a:highlight>
                <a:sym typeface="Symbol" panose="05050102010706020507" pitchFamily="18" charset="2"/>
              </a:rPr>
              <a:t>) = </a:t>
            </a:r>
            <a:r>
              <a:rPr lang="en-US" sz="2800" spc="-5">
                <a:highlight>
                  <a:srgbClr val="00FF00"/>
                </a:highlight>
              </a:rPr>
              <a:t>Sibiu</a:t>
            </a:r>
          </a:p>
        </p:txBody>
      </p:sp>
    </p:spTree>
    <p:extLst>
      <p:ext uri="{BB962C8B-B14F-4D97-AF65-F5344CB8AC3E}">
        <p14:creationId xmlns:p14="http://schemas.microsoft.com/office/powerpoint/2010/main" val="3464675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4222579297"/>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solidFill>
                            <a:srgbClr val="FF0000"/>
                          </a:solidFill>
                        </a:rPr>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chemeClr val="tx1"/>
                          </a:solidFill>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chemeClr val="tx1"/>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solidFill>
                            <a:srgbClr val="FF0000"/>
                          </a:solidFill>
                        </a:rPr>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chemeClr val="tx1"/>
                          </a:solidFill>
                          <a:highlight>
                            <a:srgbClr val="FFFF00"/>
                          </a:highlight>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628479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b="0"/>
              <a:t>Rimnicu Vilcea</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Sibiu</a:t>
            </a:r>
            <a:r>
              <a:rPr lang="en-US" sz="3200" spc="-5">
                <a:sym typeface="Symbol" panose="05050102010706020507" pitchFamily="18" charset="2"/>
              </a:rPr>
              <a:t>,</a:t>
            </a:r>
            <a:r>
              <a:rPr lang="en-US" sz="3200" b="0"/>
              <a:t> Craiova, Pitestti</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 </a:t>
            </a:r>
            <a:r>
              <a:rPr lang="en-US" sz="3200" b="0"/>
              <a:t>Rimnicu Vilcea</a:t>
            </a:r>
            <a:r>
              <a:rPr lang="en-US" sz="3200" spc="-5">
                <a:sym typeface="Symbol" panose="05050102010706020507" pitchFamily="18" charset="2"/>
              </a:rPr>
              <a:t>}</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Craiova</a:t>
            </a:r>
            <a:r>
              <a:rPr lang="en-US" sz="2800" spc="-5">
                <a:sym typeface="Symbol" panose="05050102010706020507" pitchFamily="18" charset="2"/>
              </a:rPr>
              <a:t>) = g(</a:t>
            </a:r>
            <a:r>
              <a:rPr lang="en-US" sz="2800" b="0"/>
              <a:t>R.Vilcea</a:t>
            </a:r>
            <a:r>
              <a:rPr lang="en-US" sz="2800" spc="-5">
                <a:sym typeface="Symbol" panose="05050102010706020507" pitchFamily="18" charset="2"/>
              </a:rPr>
              <a:t>) + cost(</a:t>
            </a:r>
            <a:r>
              <a:rPr lang="en-US" sz="2800" b="0"/>
              <a:t>R.Vilcea</a:t>
            </a:r>
            <a:r>
              <a:rPr lang="en-US" sz="2800" spc="-5"/>
              <a:t> </a:t>
            </a:r>
            <a:r>
              <a:rPr lang="en-US" sz="2800" spc="-5">
                <a:sym typeface="Symbol" panose="05050102010706020507" pitchFamily="18" charset="2"/>
              </a:rPr>
              <a:t> </a:t>
            </a:r>
            <a:r>
              <a:rPr lang="en-US" sz="2800" b="0"/>
              <a:t>Craiova</a:t>
            </a:r>
            <a:r>
              <a:rPr lang="en-US" sz="2800" spc="-5">
                <a:sym typeface="Symbol" panose="05050102010706020507" pitchFamily="18" charset="2"/>
              </a:rPr>
              <a:t>) = 220 + 146 = 366</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Craiova</a:t>
            </a:r>
            <a:r>
              <a:rPr lang="en-US" sz="2800" spc="-5">
                <a:sym typeface="Symbol" panose="05050102010706020507" pitchFamily="18" charset="2"/>
              </a:rPr>
              <a:t>) = g(</a:t>
            </a:r>
            <a:r>
              <a:rPr lang="en-US" sz="2800" b="0"/>
              <a:t>Craiova</a:t>
            </a:r>
            <a:r>
              <a:rPr lang="en-US" sz="2800" spc="-5">
                <a:sym typeface="Symbol" panose="05050102010706020507" pitchFamily="18" charset="2"/>
              </a:rPr>
              <a:t>) + h’(</a:t>
            </a:r>
            <a:r>
              <a:rPr lang="en-US" sz="2800" b="0"/>
              <a:t>Craiova</a:t>
            </a:r>
            <a:r>
              <a:rPr lang="en-US" sz="2800" spc="-5">
                <a:sym typeface="Symbol" panose="05050102010706020507" pitchFamily="18" charset="2"/>
              </a:rPr>
              <a:t>) = 366 + 160 = 526</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Pitestti</a:t>
            </a:r>
            <a:r>
              <a:rPr lang="en-US" sz="2800" spc="-5">
                <a:sym typeface="Symbol" panose="05050102010706020507" pitchFamily="18" charset="2"/>
              </a:rPr>
              <a:t>) = g(</a:t>
            </a:r>
            <a:r>
              <a:rPr lang="en-US" sz="2800" b="0"/>
              <a:t>R.Vilcea</a:t>
            </a:r>
            <a:r>
              <a:rPr lang="en-US" sz="2800" spc="-5">
                <a:sym typeface="Symbol" panose="05050102010706020507" pitchFamily="18" charset="2"/>
              </a:rPr>
              <a:t>) + cost(</a:t>
            </a:r>
            <a:r>
              <a:rPr lang="en-US" sz="2800" b="0"/>
              <a:t>R.Vilcea</a:t>
            </a:r>
            <a:r>
              <a:rPr lang="en-US" sz="2800" spc="-5"/>
              <a:t> </a:t>
            </a:r>
            <a:r>
              <a:rPr lang="en-US" sz="2800" spc="-5">
                <a:sym typeface="Symbol" panose="05050102010706020507" pitchFamily="18" charset="2"/>
              </a:rPr>
              <a:t> </a:t>
            </a:r>
            <a:r>
              <a:rPr lang="en-US" sz="2800" b="0"/>
              <a:t>Pitestti</a:t>
            </a:r>
            <a:r>
              <a:rPr lang="en-US" sz="2800" spc="-5">
                <a:sym typeface="Symbol" panose="05050102010706020507" pitchFamily="18" charset="2"/>
              </a:rPr>
              <a:t>) = 220 + 97 = 317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Pitestti</a:t>
            </a:r>
            <a:r>
              <a:rPr lang="en-US" sz="2800" spc="-5">
                <a:sym typeface="Symbol" panose="05050102010706020507" pitchFamily="18" charset="2"/>
              </a:rPr>
              <a:t>) = g(</a:t>
            </a:r>
            <a:r>
              <a:rPr lang="en-US" sz="2800" b="0"/>
              <a:t>Pitestti</a:t>
            </a:r>
            <a:r>
              <a:rPr lang="en-US" sz="2800" spc="-5">
                <a:sym typeface="Symbol" panose="05050102010706020507" pitchFamily="18" charset="2"/>
              </a:rPr>
              <a:t>) + h’(</a:t>
            </a:r>
            <a:r>
              <a:rPr lang="en-US" sz="2800" b="0"/>
              <a:t>Pitestti</a:t>
            </a:r>
            <a:r>
              <a:rPr lang="en-US" sz="2800" spc="-5">
                <a:sym typeface="Symbol" panose="05050102010706020507" pitchFamily="18" charset="2"/>
              </a:rPr>
              <a:t>) = 317 + 98 = 415</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a:t>
            </a:r>
            <a:r>
              <a:rPr lang="en-US" sz="2800" b="0"/>
              <a:t>Pitestti - 415, </a:t>
            </a:r>
            <a:r>
              <a:rPr lang="en-US" sz="2800" spc="-5">
                <a:sym typeface="Symbol" panose="05050102010706020507" pitchFamily="18" charset="2"/>
              </a:rPr>
              <a:t>Fagaras – 417, Timisoara – 447, Zerind-449, </a:t>
            </a:r>
            <a:r>
              <a:rPr lang="en-US" sz="2800" b="0"/>
              <a:t>Craiova - 526</a:t>
            </a:r>
            <a:r>
              <a:rPr lang="en-US" sz="2800" spc="-5">
                <a:sym typeface="Symbol" panose="05050102010706020507" pitchFamily="18" charset="2"/>
              </a:rPr>
              <a:t>}</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a:t>
            </a:r>
            <a:r>
              <a:rPr lang="en-US" sz="2800" b="0"/>
              <a:t>Pitestti</a:t>
            </a:r>
            <a:r>
              <a:rPr lang="en-US" sz="2800" spc="-5">
                <a:sym typeface="Symbol" panose="05050102010706020507" pitchFamily="18" charset="2"/>
              </a:rPr>
              <a:t>), </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a:t>
            </a:r>
            <a:r>
              <a:rPr lang="en-US" sz="2800" b="0"/>
              <a:t>Craiova</a:t>
            </a:r>
            <a:r>
              <a:rPr lang="en-US" sz="2800" spc="-5">
                <a:sym typeface="Symbol" panose="05050102010706020507" pitchFamily="18" charset="2"/>
              </a:rPr>
              <a:t>) = </a:t>
            </a:r>
            <a:r>
              <a:rPr lang="en-US" sz="2800" b="0"/>
              <a:t>Rimnicu Vilcea</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a:t>
            </a:r>
            <a:r>
              <a:rPr lang="en-US" sz="2800" b="0">
                <a:highlight>
                  <a:srgbClr val="00FF00"/>
                </a:highlight>
              </a:rPr>
              <a:t>Pitestti</a:t>
            </a:r>
            <a:r>
              <a:rPr lang="en-US" sz="2800" spc="-5">
                <a:highlight>
                  <a:srgbClr val="00FF00"/>
                </a:highlight>
                <a:sym typeface="Symbol" panose="05050102010706020507" pitchFamily="18" charset="2"/>
              </a:rPr>
              <a:t>) = </a:t>
            </a:r>
            <a:r>
              <a:rPr lang="en-US" sz="2800" b="0">
                <a:highlight>
                  <a:srgbClr val="00FF00"/>
                </a:highlight>
              </a:rPr>
              <a:t>Rimnicu Vilcea</a:t>
            </a:r>
          </a:p>
        </p:txBody>
      </p:sp>
    </p:spTree>
    <p:extLst>
      <p:ext uri="{BB962C8B-B14F-4D97-AF65-F5344CB8AC3E}">
        <p14:creationId xmlns:p14="http://schemas.microsoft.com/office/powerpoint/2010/main" val="418985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603500"/>
            <a:ext cx="16916400" cy="697652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OPEN: tập chứa các trạng thái được sinh ra nhưng chưa được xét đến (vì ta đã chọn trạng thái khác). Thực ra OPEN là một hàng đợi ưu tiên mà trong đó, phần tử có độ ưu tiên cao nhất là phần  tử tốt nhất.</a:t>
            </a:r>
          </a:p>
          <a:p>
            <a:pPr marL="583565" marR="5080" indent="-571500" algn="just">
              <a:lnSpc>
                <a:spcPct val="130000"/>
              </a:lnSpc>
              <a:buFont typeface="Wingdings" panose="05000000000000000000" pitchFamily="2" charset="2"/>
              <a:buChar char="§"/>
            </a:pPr>
            <a:r>
              <a:rPr lang="en-US" sz="4400" spc="-5"/>
              <a:t>CLOSE:  tập chứa các trạng thái đã được xét đến. Chúng ta cần lưu trữ những trạng thái này trong bộ nhớ để đề phòng trường hợp khi một trạng thái mới được tạo ra trùng với trạng thái mà ta đã xét trước đó.</a:t>
            </a:r>
            <a:endParaRPr lang="vi-VN" sz="44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spTree>
    <p:extLst>
      <p:ext uri="{BB962C8B-B14F-4D97-AF65-F5344CB8AC3E}">
        <p14:creationId xmlns:p14="http://schemas.microsoft.com/office/powerpoint/2010/main" val="2380684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4061974102"/>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solidFill>
                            <a:srgbClr val="FF0000"/>
                          </a:solidFill>
                        </a:rPr>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chemeClr val="tx1"/>
                          </a:solidFill>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chemeClr val="tx1"/>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solidFill>
                            <a:schemeClr val="tx1"/>
                          </a:solidFill>
                          <a:highlight>
                            <a:srgbClr val="FFFF00"/>
                          </a:highlight>
                        </a:rPr>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chemeClr val="tx1"/>
                          </a:solidFill>
                          <a:highlight>
                            <a:srgbClr val="FFFF00"/>
                          </a:highlight>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74051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b="0"/>
              <a:t>Pitestti</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Rimnicu Vilcea</a:t>
            </a:r>
            <a:r>
              <a:rPr lang="en-US" sz="3200" spc="-5">
                <a:sym typeface="Symbol" panose="05050102010706020507" pitchFamily="18" charset="2"/>
              </a:rPr>
              <a:t>, </a:t>
            </a:r>
            <a:r>
              <a:rPr lang="en-US" sz="3200" b="0"/>
              <a:t>Bucharest, Craiova</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 </a:t>
            </a:r>
            <a:r>
              <a:rPr lang="en-US" sz="3200" b="0"/>
              <a:t>Rimnicu Vilcea, Pitestti</a:t>
            </a:r>
            <a:r>
              <a:rPr lang="en-US" sz="3200" spc="-5">
                <a:sym typeface="Symbol" panose="05050102010706020507" pitchFamily="18" charset="2"/>
              </a:rPr>
              <a:t>}</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Bucharest</a:t>
            </a:r>
            <a:r>
              <a:rPr lang="en-US" sz="2800" spc="-5">
                <a:sym typeface="Symbol" panose="05050102010706020507" pitchFamily="18" charset="2"/>
              </a:rPr>
              <a:t>) = g(</a:t>
            </a:r>
            <a:r>
              <a:rPr lang="en-US" sz="2800" b="0"/>
              <a:t>Pitestti</a:t>
            </a:r>
            <a:r>
              <a:rPr lang="en-US" sz="2800" spc="-5">
                <a:sym typeface="Symbol" panose="05050102010706020507" pitchFamily="18" charset="2"/>
              </a:rPr>
              <a:t>) + cost(</a:t>
            </a:r>
            <a:r>
              <a:rPr lang="en-US" sz="2800" b="0"/>
              <a:t>Pitestti</a:t>
            </a:r>
            <a:r>
              <a:rPr lang="en-US" sz="2800" spc="-5"/>
              <a:t> </a:t>
            </a:r>
            <a:r>
              <a:rPr lang="en-US" sz="2800" spc="-5">
                <a:sym typeface="Symbol" panose="05050102010706020507" pitchFamily="18" charset="2"/>
              </a:rPr>
              <a:t> </a:t>
            </a:r>
            <a:r>
              <a:rPr lang="en-US" sz="2800" b="0"/>
              <a:t>Bucharest</a:t>
            </a:r>
            <a:r>
              <a:rPr lang="en-US" sz="2800" spc="-5">
                <a:sym typeface="Symbol" panose="05050102010706020507" pitchFamily="18" charset="2"/>
              </a:rPr>
              <a:t>) </a:t>
            </a:r>
          </a:p>
          <a:p>
            <a:pPr marL="926465" marR="5080" lvl="2" algn="just">
              <a:lnSpc>
                <a:spcPct val="130000"/>
              </a:lnSpc>
            </a:pPr>
            <a:r>
              <a:rPr lang="en-US" sz="2800" spc="-5">
                <a:sym typeface="Symbol" panose="05050102010706020507" pitchFamily="18" charset="2"/>
              </a:rPr>
              <a:t>						   = 317 + 101 = 418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Bucharest</a:t>
            </a:r>
            <a:r>
              <a:rPr lang="en-US" sz="2800" spc="-5">
                <a:sym typeface="Symbol" panose="05050102010706020507" pitchFamily="18" charset="2"/>
              </a:rPr>
              <a:t>) = g(</a:t>
            </a:r>
            <a:r>
              <a:rPr lang="en-US" sz="2800" b="0"/>
              <a:t>Bucharest</a:t>
            </a:r>
            <a:r>
              <a:rPr lang="en-US" sz="2800" spc="-5">
                <a:sym typeface="Symbol" panose="05050102010706020507" pitchFamily="18" charset="2"/>
              </a:rPr>
              <a:t>) + h’(</a:t>
            </a:r>
            <a:r>
              <a:rPr lang="en-US" sz="2800" b="0"/>
              <a:t>Bucharest</a:t>
            </a:r>
            <a:r>
              <a:rPr lang="en-US" sz="2800" spc="-5">
                <a:sym typeface="Symbol" panose="05050102010706020507" pitchFamily="18" charset="2"/>
              </a:rPr>
              <a:t>) = 418 + 0 = 418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spc="-5" baseline="-25000">
                <a:sym typeface="Symbol" panose="05050102010706020507" pitchFamily="18" charset="2"/>
              </a:rPr>
              <a:t>new</a:t>
            </a:r>
            <a:r>
              <a:rPr lang="en-US" sz="2800" spc="-5">
                <a:sym typeface="Symbol" panose="05050102010706020507" pitchFamily="18" charset="2"/>
              </a:rPr>
              <a:t>(</a:t>
            </a:r>
            <a:r>
              <a:rPr lang="en-US" sz="2800" b="0"/>
              <a:t>Craiova</a:t>
            </a:r>
            <a:r>
              <a:rPr lang="en-US" sz="2800" spc="-5">
                <a:sym typeface="Symbol" panose="05050102010706020507" pitchFamily="18" charset="2"/>
              </a:rPr>
              <a:t>) = g(</a:t>
            </a:r>
            <a:r>
              <a:rPr lang="en-US" sz="2800" b="0"/>
              <a:t>Pitestti</a:t>
            </a:r>
            <a:r>
              <a:rPr lang="en-US" sz="2800" spc="-5">
                <a:sym typeface="Symbol" panose="05050102010706020507" pitchFamily="18" charset="2"/>
              </a:rPr>
              <a:t>) + cost(</a:t>
            </a:r>
            <a:r>
              <a:rPr lang="en-US" sz="2800" b="0"/>
              <a:t>Pitestti</a:t>
            </a:r>
            <a:r>
              <a:rPr lang="en-US" sz="2800" spc="-5"/>
              <a:t> </a:t>
            </a:r>
            <a:r>
              <a:rPr lang="en-US" sz="2800" spc="-5">
                <a:sym typeface="Symbol" panose="05050102010706020507" pitchFamily="18" charset="2"/>
              </a:rPr>
              <a:t> </a:t>
            </a:r>
            <a:r>
              <a:rPr lang="en-US" sz="2800" b="0"/>
              <a:t>Craiova</a:t>
            </a:r>
            <a:r>
              <a:rPr lang="en-US" sz="2800" spc="-5">
                <a:sym typeface="Symbol" panose="05050102010706020507" pitchFamily="18" charset="2"/>
              </a:rPr>
              <a:t>) </a:t>
            </a:r>
          </a:p>
          <a:p>
            <a:pPr marL="926465" marR="5080" lvl="2" algn="just">
              <a:lnSpc>
                <a:spcPct val="130000"/>
              </a:lnSpc>
            </a:pPr>
            <a:r>
              <a:rPr lang="en-US" sz="2800" spc="-5">
                <a:sym typeface="Symbol" panose="05050102010706020507" pitchFamily="18" charset="2"/>
              </a:rPr>
              <a:t>					         = 317 + 138 = 455</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spc="-5" baseline="-25000">
                <a:sym typeface="Symbol" panose="05050102010706020507" pitchFamily="18" charset="2"/>
              </a:rPr>
              <a:t>new</a:t>
            </a:r>
            <a:r>
              <a:rPr lang="en-US" sz="2800" spc="-5">
                <a:sym typeface="Symbol" panose="05050102010706020507" pitchFamily="18" charset="2"/>
              </a:rPr>
              <a:t>(</a:t>
            </a:r>
            <a:r>
              <a:rPr lang="en-US" sz="2800" b="0"/>
              <a:t>Craiova</a:t>
            </a:r>
            <a:r>
              <a:rPr lang="en-US" sz="2800" spc="-5">
                <a:sym typeface="Symbol" panose="05050102010706020507" pitchFamily="18" charset="2"/>
              </a:rPr>
              <a:t>) = g(</a:t>
            </a:r>
            <a:r>
              <a:rPr lang="en-US" sz="2800" b="0"/>
              <a:t>Craiova</a:t>
            </a:r>
            <a:r>
              <a:rPr lang="en-US" sz="2800" spc="-5">
                <a:sym typeface="Symbol" panose="05050102010706020507" pitchFamily="18" charset="2"/>
              </a:rPr>
              <a:t>) + h’(</a:t>
            </a:r>
            <a:r>
              <a:rPr lang="en-US" sz="2800" b="0"/>
              <a:t>Craiova</a:t>
            </a:r>
            <a:r>
              <a:rPr lang="en-US" sz="2800" spc="-5">
                <a:sym typeface="Symbol" panose="05050102010706020507" pitchFamily="18" charset="2"/>
              </a:rPr>
              <a:t>) = 455 + 160 = 615</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{Fagaras – 417, </a:t>
            </a:r>
            <a:r>
              <a:rPr lang="en-US" sz="2800" b="0"/>
              <a:t>Bucharest - </a:t>
            </a:r>
            <a:r>
              <a:rPr lang="en-US" sz="2800" spc="-5">
                <a:sym typeface="Symbol" panose="05050102010706020507" pitchFamily="18" charset="2"/>
              </a:rPr>
              <a:t>418, Timisoara – 447, Zerind-449, </a:t>
            </a:r>
            <a:r>
              <a:rPr lang="en-US" sz="2800" b="0">
                <a:solidFill>
                  <a:srgbClr val="FF0000"/>
                </a:solidFill>
              </a:rPr>
              <a:t>Craiova – 526 &lt; f</a:t>
            </a:r>
            <a:r>
              <a:rPr lang="en-US" sz="2800" b="0" baseline="-25000">
                <a:solidFill>
                  <a:srgbClr val="FF0000"/>
                </a:solidFill>
              </a:rPr>
              <a:t>new</a:t>
            </a:r>
            <a:r>
              <a:rPr lang="en-US" sz="2800" b="0">
                <a:solidFill>
                  <a:srgbClr val="FF0000"/>
                </a:solidFill>
              </a:rPr>
              <a:t>615</a:t>
            </a:r>
            <a:r>
              <a:rPr lang="en-US" sz="2800" spc="-5">
                <a:sym typeface="Symbol" panose="05050102010706020507" pitchFamily="18" charset="2"/>
              </a:rPr>
              <a:t>}</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f(Fagaras), </a:t>
            </a:r>
          </a:p>
          <a:p>
            <a:pPr marL="1497965" marR="5080" lvl="2" indent="-571500" algn="just">
              <a:lnSpc>
                <a:spcPct val="130000"/>
              </a:lnSpc>
              <a:buFont typeface="Wingdings" panose="05000000000000000000" pitchFamily="2" charset="2"/>
              <a:buChar char="§"/>
            </a:pPr>
            <a:r>
              <a:rPr lang="en-US" sz="2800" spc="-5">
                <a:highlight>
                  <a:srgbClr val="FFA100"/>
                </a:highlight>
                <a:sym typeface="Symbol" panose="05050102010706020507" pitchFamily="18" charset="2"/>
              </a:rPr>
              <a:t>Father(</a:t>
            </a:r>
            <a:r>
              <a:rPr lang="en-US" sz="2800" b="0">
                <a:highlight>
                  <a:srgbClr val="FFA100"/>
                </a:highlight>
              </a:rPr>
              <a:t>Fagaras</a:t>
            </a:r>
            <a:r>
              <a:rPr lang="en-US" sz="2800" spc="-5">
                <a:highlight>
                  <a:srgbClr val="FFA100"/>
                </a:highlight>
                <a:sym typeface="Symbol" panose="05050102010706020507" pitchFamily="18" charset="2"/>
              </a:rPr>
              <a:t>) = </a:t>
            </a:r>
            <a:r>
              <a:rPr lang="en-US" sz="2800" spc="-5">
                <a:highlight>
                  <a:srgbClr val="FFA100"/>
                </a:highlight>
              </a:rPr>
              <a:t>Sibiu (từ slide 28)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a:t>
            </a:r>
            <a:r>
              <a:rPr lang="en-US" sz="2800" b="0"/>
              <a:t>Craiova</a:t>
            </a:r>
            <a:r>
              <a:rPr lang="en-US" sz="2800" spc="-5">
                <a:sym typeface="Symbol" panose="05050102010706020507" pitchFamily="18" charset="2"/>
              </a:rPr>
              <a:t>) = </a:t>
            </a:r>
            <a:r>
              <a:rPr lang="en-US" sz="2800" b="0"/>
              <a:t>Rimnicu Vilcea</a:t>
            </a:r>
            <a:r>
              <a:rPr lang="en-US" sz="2800" spc="-5"/>
              <a:t> (vẫn giữ nguyên)</a:t>
            </a:r>
            <a:endParaRPr lang="en-US" sz="2800" spc="-5">
              <a:highlight>
                <a:srgbClr val="FFA100"/>
              </a:highlight>
            </a:endParaRPr>
          </a:p>
        </p:txBody>
      </p:sp>
    </p:spTree>
    <p:extLst>
      <p:ext uri="{BB962C8B-B14F-4D97-AF65-F5344CB8AC3E}">
        <p14:creationId xmlns:p14="http://schemas.microsoft.com/office/powerpoint/2010/main" val="1714861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1322330485"/>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highlight>
                            <a:srgbClr val="FFFF00"/>
                          </a:highlight>
                        </a:rPr>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solidFill>
                            <a:schemeClr val="tx1"/>
                          </a:solidFill>
                        </a:rPr>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chemeClr val="tx1"/>
                          </a:solidFill>
                          <a:highlight>
                            <a:srgbClr val="FFFF00"/>
                          </a:highlight>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chemeClr val="tx1"/>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solidFill>
                            <a:schemeClr val="tx1"/>
                          </a:solidFill>
                          <a:highlight>
                            <a:srgbClr val="FFFF00"/>
                          </a:highlight>
                        </a:rPr>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chemeClr val="tx1"/>
                          </a:solidFill>
                          <a:highlight>
                            <a:srgbClr val="FFFF00"/>
                          </a:highlight>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516449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spc="-5">
                <a:sym typeface="Symbol" panose="05050102010706020507" pitchFamily="18" charset="2"/>
              </a:rPr>
              <a:t>Fagaras</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Sibiu</a:t>
            </a:r>
            <a:r>
              <a:rPr lang="en-US" sz="3200" spc="-5">
                <a:sym typeface="Symbol" panose="05050102010706020507" pitchFamily="18" charset="2"/>
              </a:rPr>
              <a:t>, </a:t>
            </a:r>
            <a:r>
              <a:rPr lang="en-US" sz="3200" b="0"/>
              <a:t>Bucharest</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 </a:t>
            </a:r>
            <a:r>
              <a:rPr lang="en-US" sz="3200" b="0"/>
              <a:t>Rimnicu Vilcea, Pitestti, </a:t>
            </a:r>
            <a:r>
              <a:rPr lang="en-US" sz="3200" spc="-5">
                <a:sym typeface="Symbol" panose="05050102010706020507" pitchFamily="18" charset="2"/>
              </a:rPr>
              <a:t>Fagaras}</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spc="-5" baseline="-25000">
                <a:sym typeface="Symbol" panose="05050102010706020507" pitchFamily="18" charset="2"/>
              </a:rPr>
              <a:t>new</a:t>
            </a:r>
            <a:r>
              <a:rPr lang="en-US" sz="2800" spc="-5">
                <a:sym typeface="Symbol" panose="05050102010706020507" pitchFamily="18" charset="2"/>
              </a:rPr>
              <a:t>(</a:t>
            </a:r>
            <a:r>
              <a:rPr lang="en-US" sz="2800" b="0"/>
              <a:t>Bucharest</a:t>
            </a:r>
            <a:r>
              <a:rPr lang="en-US" sz="2800" spc="-5">
                <a:sym typeface="Symbol" panose="05050102010706020507" pitchFamily="18" charset="2"/>
              </a:rPr>
              <a:t>) = g(</a:t>
            </a:r>
            <a:r>
              <a:rPr lang="en-US" sz="2800" b="0"/>
              <a:t>Fagaras</a:t>
            </a:r>
            <a:r>
              <a:rPr lang="en-US" sz="2800" spc="-5">
                <a:sym typeface="Symbol" panose="05050102010706020507" pitchFamily="18" charset="2"/>
              </a:rPr>
              <a:t>) + cost(</a:t>
            </a:r>
            <a:r>
              <a:rPr lang="en-US" sz="2800" b="0"/>
              <a:t>Fagaras</a:t>
            </a:r>
            <a:r>
              <a:rPr lang="en-US" sz="2800" spc="-5"/>
              <a:t> </a:t>
            </a:r>
            <a:r>
              <a:rPr lang="en-US" sz="2800" spc="-5">
                <a:sym typeface="Symbol" panose="05050102010706020507" pitchFamily="18" charset="2"/>
              </a:rPr>
              <a:t> </a:t>
            </a:r>
            <a:r>
              <a:rPr lang="en-US" sz="2800" b="0"/>
              <a:t>Bucharest</a:t>
            </a:r>
            <a:r>
              <a:rPr lang="en-US" sz="2800" spc="-5">
                <a:sym typeface="Symbol" panose="05050102010706020507" pitchFamily="18" charset="2"/>
              </a:rPr>
              <a:t>) </a:t>
            </a:r>
          </a:p>
          <a:p>
            <a:pPr marL="926465" marR="5080" lvl="2" algn="just">
              <a:lnSpc>
                <a:spcPct val="130000"/>
              </a:lnSpc>
            </a:pPr>
            <a:r>
              <a:rPr lang="en-US" sz="2800" spc="-5">
                <a:sym typeface="Symbol" panose="05050102010706020507" pitchFamily="18" charset="2"/>
              </a:rPr>
              <a:t>						   = 417 + 0 = 417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spc="-5" baseline="-25000">
                <a:sym typeface="Symbol" panose="05050102010706020507" pitchFamily="18" charset="2"/>
              </a:rPr>
              <a:t>new</a:t>
            </a:r>
            <a:r>
              <a:rPr lang="en-US" sz="2800" spc="-5">
                <a:sym typeface="Symbol" panose="05050102010706020507" pitchFamily="18" charset="2"/>
              </a:rPr>
              <a:t>(</a:t>
            </a:r>
            <a:r>
              <a:rPr lang="en-US" sz="2800" b="0"/>
              <a:t>Bucharest</a:t>
            </a:r>
            <a:r>
              <a:rPr lang="en-US" sz="2800" spc="-5">
                <a:sym typeface="Symbol" panose="05050102010706020507" pitchFamily="18" charset="2"/>
              </a:rPr>
              <a:t>) = g</a:t>
            </a:r>
            <a:r>
              <a:rPr lang="en-US" sz="2800" spc="-5" baseline="-25000">
                <a:sym typeface="Symbol" panose="05050102010706020507" pitchFamily="18" charset="2"/>
              </a:rPr>
              <a:t>new</a:t>
            </a:r>
            <a:r>
              <a:rPr lang="en-US" sz="2800" spc="-5">
                <a:sym typeface="Symbol" panose="05050102010706020507" pitchFamily="18" charset="2"/>
              </a:rPr>
              <a:t>(</a:t>
            </a:r>
            <a:r>
              <a:rPr lang="en-US" sz="2800" b="0"/>
              <a:t>Bucharest</a:t>
            </a:r>
            <a:r>
              <a:rPr lang="en-US" sz="2800" spc="-5">
                <a:sym typeface="Symbol" panose="05050102010706020507" pitchFamily="18" charset="2"/>
              </a:rPr>
              <a:t>) + h’(</a:t>
            </a:r>
            <a:r>
              <a:rPr lang="en-US" sz="2800" b="0"/>
              <a:t>Bucharest</a:t>
            </a:r>
            <a:r>
              <a:rPr lang="en-US" sz="2800" spc="-5">
                <a:sym typeface="Symbol" panose="05050102010706020507" pitchFamily="18" charset="2"/>
              </a:rPr>
              <a:t>) = 417 + 0 = 417</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a:t>
            </a:r>
            <a:r>
              <a:rPr lang="en-US" sz="2800" b="0"/>
              <a:t>Bucharest</a:t>
            </a:r>
            <a:r>
              <a:rPr lang="en-US" sz="2800" b="0" baseline="-25000"/>
              <a:t>new</a:t>
            </a:r>
            <a:r>
              <a:rPr lang="en-US" sz="2800" b="0"/>
              <a:t> – </a:t>
            </a:r>
            <a:r>
              <a:rPr lang="en-US" sz="2800" spc="-5">
                <a:sym typeface="Symbol" panose="05050102010706020507" pitchFamily="18" charset="2"/>
              </a:rPr>
              <a:t>417, Timisoara – 447, Zerind-449, </a:t>
            </a:r>
            <a:r>
              <a:rPr lang="en-US" sz="2800" b="0">
                <a:solidFill>
                  <a:srgbClr val="FF0000"/>
                </a:solidFill>
              </a:rPr>
              <a:t>Craiova – 526 &lt; f</a:t>
            </a:r>
            <a:r>
              <a:rPr lang="en-US" sz="2800" b="0" baseline="-25000">
                <a:solidFill>
                  <a:srgbClr val="FF0000"/>
                </a:solidFill>
              </a:rPr>
              <a:t>new</a:t>
            </a:r>
            <a:r>
              <a:rPr lang="en-US" sz="2800" b="0">
                <a:solidFill>
                  <a:srgbClr val="FF0000"/>
                </a:solidFill>
              </a:rPr>
              <a:t>615</a:t>
            </a:r>
            <a:r>
              <a:rPr lang="en-US" sz="2800" spc="-5">
                <a:sym typeface="Symbol" panose="05050102010706020507" pitchFamily="18" charset="2"/>
              </a:rPr>
              <a:t>}</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a:t>
            </a:r>
            <a:r>
              <a:rPr lang="en-US" sz="2800" b="0"/>
              <a:t>Bucharest</a:t>
            </a:r>
            <a:r>
              <a:rPr lang="en-US" sz="2800" spc="-5">
                <a:sym typeface="Symbol" panose="05050102010706020507" pitchFamily="18" charset="2"/>
              </a:rPr>
              <a:t>), </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a:t>
            </a:r>
            <a:r>
              <a:rPr lang="en-US" sz="2800" b="0">
                <a:highlight>
                  <a:srgbClr val="00FF00"/>
                </a:highlight>
              </a:rPr>
              <a:t>Bucharest</a:t>
            </a:r>
            <a:r>
              <a:rPr lang="en-US" sz="2800" spc="-5">
                <a:highlight>
                  <a:srgbClr val="00FF00"/>
                </a:highlight>
                <a:sym typeface="Symbol" panose="05050102010706020507" pitchFamily="18" charset="2"/>
              </a:rPr>
              <a:t>) = </a:t>
            </a:r>
            <a:r>
              <a:rPr lang="en-US" sz="2800" b="0">
                <a:highlight>
                  <a:srgbClr val="00FF00"/>
                </a:highlight>
              </a:rPr>
              <a:t>Fagaras</a:t>
            </a:r>
            <a:endParaRPr lang="en-US" sz="2800" spc="-5">
              <a:highlight>
                <a:srgbClr val="00FF00"/>
              </a:highlight>
              <a:sym typeface="Symbol" panose="05050102010706020507" pitchFamily="18" charset="2"/>
            </a:endParaRPr>
          </a:p>
        </p:txBody>
      </p:sp>
      <p:sp>
        <p:nvSpPr>
          <p:cNvPr id="8" name="TextBox 7">
            <a:extLst>
              <a:ext uri="{FF2B5EF4-FFF2-40B4-BE49-F238E27FC236}">
                <a16:creationId xmlns:a16="http://schemas.microsoft.com/office/drawing/2014/main" id="{E2343397-D5E7-15B8-3292-50CB267C529A}"/>
              </a:ext>
            </a:extLst>
          </p:cNvPr>
          <p:cNvSpPr txBox="1"/>
          <p:nvPr/>
        </p:nvSpPr>
        <p:spPr>
          <a:xfrm>
            <a:off x="4018756" y="8815278"/>
            <a:ext cx="9503228" cy="672620"/>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t>n = </a:t>
            </a:r>
            <a:r>
              <a:rPr lang="en-US" sz="3200" spc="-5">
                <a:sym typeface="Symbol" panose="05050102010706020507" pitchFamily="18" charset="2"/>
              </a:rPr>
              <a:t>Bucharest</a:t>
            </a:r>
            <a:r>
              <a:rPr lang="en-US" sz="3200" spc="-5"/>
              <a:t>, </a:t>
            </a:r>
            <a:r>
              <a:rPr lang="en-US" sz="3200" spc="-5">
                <a:sym typeface="Symbol" panose="05050102010706020507" pitchFamily="18" charset="2"/>
              </a:rPr>
              <a:t>TRUE</a:t>
            </a:r>
          </a:p>
        </p:txBody>
      </p:sp>
    </p:spTree>
    <p:extLst>
      <p:ext uri="{BB962C8B-B14F-4D97-AF65-F5344CB8AC3E}">
        <p14:creationId xmlns:p14="http://schemas.microsoft.com/office/powerpoint/2010/main" val="3922304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pic>
        <p:nvPicPr>
          <p:cNvPr id="7" name="Picture 6">
            <a:extLst>
              <a:ext uri="{FF2B5EF4-FFF2-40B4-BE49-F238E27FC236}">
                <a16:creationId xmlns:a16="http://schemas.microsoft.com/office/drawing/2014/main" id="{F0C56FC1-F9AE-F2C8-A9D5-435A7CE9C8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42556" y="2603500"/>
            <a:ext cx="14514512" cy="7807280"/>
          </a:xfrm>
          <a:prstGeom prst="rect">
            <a:avLst/>
          </a:prstGeom>
        </p:spPr>
      </p:pic>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rPr>
                        <a:t>Sibiu</a:t>
                      </a:r>
                    </a:p>
                  </a:txBody>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cxnSp>
        <p:nvCxnSpPr>
          <p:cNvPr id="8" name="Straight Connector 7">
            <a:extLst>
              <a:ext uri="{FF2B5EF4-FFF2-40B4-BE49-F238E27FC236}">
                <a16:creationId xmlns:a16="http://schemas.microsoft.com/office/drawing/2014/main" id="{9FC80CB5-3315-567C-0E88-3025C6299DC3}"/>
              </a:ext>
            </a:extLst>
          </p:cNvPr>
          <p:cNvCxnSpPr/>
          <p:nvPr/>
        </p:nvCxnSpPr>
        <p:spPr>
          <a:xfrm flipH="1" flipV="1">
            <a:off x="9505156" y="5575300"/>
            <a:ext cx="2743200" cy="27432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1BE5BE1-F017-A231-F494-EEC344872C76}"/>
              </a:ext>
            </a:extLst>
          </p:cNvPr>
          <p:cNvCxnSpPr>
            <a:cxnSpLocks/>
          </p:cNvCxnSpPr>
          <p:nvPr/>
        </p:nvCxnSpPr>
        <p:spPr>
          <a:xfrm flipH="1" flipV="1">
            <a:off x="7523956" y="5194300"/>
            <a:ext cx="1828800" cy="381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9B235D-BB8E-250F-70CC-0D41F397483B}"/>
              </a:ext>
            </a:extLst>
          </p:cNvPr>
          <p:cNvCxnSpPr/>
          <p:nvPr/>
        </p:nvCxnSpPr>
        <p:spPr>
          <a:xfrm flipH="1" flipV="1">
            <a:off x="4704556" y="4508500"/>
            <a:ext cx="2362200" cy="381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875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4" y="2181739"/>
                <a:ext cx="16916400" cy="667067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Thuật giải A</a:t>
                </a:r>
                <a:r>
                  <a:rPr lang="en-US" sz="4000" spc="-5" baseline="30000"/>
                  <a:t>*</a:t>
                </a:r>
                <a:r>
                  <a:rPr lang="en-US" sz="4000" spc="-5"/>
                  <a:t> tránh việc xét các nhánh tìm kiếm đã xác định (cho đến thời điểm hiện tại) có chi phí cao.</a:t>
                </a:r>
              </a:p>
              <a:p>
                <a:pPr marL="583565" marR="5080" indent="-571500" algn="just">
                  <a:lnSpc>
                    <a:spcPct val="130000"/>
                  </a:lnSpc>
                  <a:buFont typeface="Wingdings" panose="05000000000000000000" pitchFamily="2" charset="2"/>
                  <a:buChar char="§"/>
                </a:pPr>
                <a:r>
                  <a:rPr lang="en-US" sz="4000" spc="-5"/>
                  <a:t>Sử dụng hàm đánh giá </a:t>
                </a:r>
                <a14:m>
                  <m:oMath xmlns:m="http://schemas.openxmlformats.org/officeDocument/2006/math">
                    <m:r>
                      <a:rPr lang="en-US" sz="4000" b="0" i="1" spc="-5" smtClean="0">
                        <a:latin typeface="Cambria Math" panose="02040503050406030204" pitchFamily="18" charset="0"/>
                      </a:rPr>
                      <m:t>𝑓</m:t>
                    </m:r>
                    <m:d>
                      <m:dPr>
                        <m:ctrlPr>
                          <a:rPr lang="en-US" sz="4000" b="0" i="1" spc="-5" smtClean="0">
                            <a:latin typeface="Cambria Math" panose="02040503050406030204" pitchFamily="18" charset="0"/>
                          </a:rPr>
                        </m:ctrlPr>
                      </m:dPr>
                      <m:e>
                        <m:r>
                          <a:rPr lang="en-US" sz="4000" b="0" i="1" spc="-5" smtClean="0">
                            <a:latin typeface="Cambria Math" panose="02040503050406030204" pitchFamily="18" charset="0"/>
                          </a:rPr>
                          <m:t>𝑢</m:t>
                        </m:r>
                      </m:e>
                    </m:d>
                    <m:r>
                      <a:rPr lang="en-US" sz="4000" b="0" i="1" spc="-5" smtClean="0">
                        <a:latin typeface="Cambria Math" panose="02040503050406030204" pitchFamily="18" charset="0"/>
                      </a:rPr>
                      <m:t>=</m:t>
                    </m:r>
                    <m:r>
                      <a:rPr lang="en-US" sz="4000" b="0" i="1" spc="-5" smtClean="0">
                        <a:latin typeface="Cambria Math" panose="02040503050406030204" pitchFamily="18" charset="0"/>
                      </a:rPr>
                      <m:t>𝑔</m:t>
                    </m:r>
                    <m:r>
                      <a:rPr lang="en-US" sz="4000" b="0" i="1" spc="-5" smtClean="0">
                        <a:latin typeface="Cambria Math" panose="02040503050406030204" pitchFamily="18" charset="0"/>
                      </a:rPr>
                      <m:t>(</m:t>
                    </m:r>
                    <m:r>
                      <a:rPr lang="en-US" sz="4000" b="0" i="1" spc="-5" smtClean="0">
                        <a:latin typeface="Cambria Math" panose="02040503050406030204" pitchFamily="18" charset="0"/>
                      </a:rPr>
                      <m:t>𝑢</m:t>
                    </m:r>
                    <m:r>
                      <a:rPr lang="en-US" sz="4000" b="0" i="1" spc="-5" smtClean="0">
                        <a:latin typeface="Cambria Math" panose="02040503050406030204" pitchFamily="18" charset="0"/>
                      </a:rPr>
                      <m:t>)+</m:t>
                    </m:r>
                    <m:r>
                      <a:rPr lang="en-US" sz="4000" b="0" i="1" spc="-5" smtClean="0">
                        <a:latin typeface="Cambria Math" panose="02040503050406030204" pitchFamily="18" charset="0"/>
                      </a:rPr>
                      <m:t>h</m:t>
                    </m:r>
                    <m:r>
                      <a:rPr lang="en-US" sz="4000" b="0" i="1" spc="-5" smtClean="0">
                        <a:latin typeface="Cambria Math" panose="02040503050406030204" pitchFamily="18" charset="0"/>
                      </a:rPr>
                      <m:t>(</m:t>
                    </m:r>
                    <m:r>
                      <a:rPr lang="en-US" sz="4000" b="0" i="1" spc="-5" smtClean="0">
                        <a:latin typeface="Cambria Math" panose="02040503050406030204" pitchFamily="18" charset="0"/>
                      </a:rPr>
                      <m:t>𝑢</m:t>
                    </m:r>
                    <m:r>
                      <a:rPr lang="en-US" sz="4000" b="0" i="1" spc="-5" smtClean="0">
                        <a:latin typeface="Cambria Math" panose="02040503050406030204" pitchFamily="18" charset="0"/>
                      </a:rPr>
                      <m:t>)</m:t>
                    </m:r>
                  </m:oMath>
                </a14:m>
                <a:endParaRPr lang="en-US" sz="3600" spc="-5"/>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𝑔</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rPr>
                      <m:t>:</m:t>
                    </m:r>
                    <m:r>
                      <a:rPr lang="en-US" sz="3600" b="0" i="1" spc="-5" smtClean="0">
                        <a:latin typeface="Cambria Math" panose="02040503050406030204" pitchFamily="18" charset="0"/>
                      </a:rPr>
                      <m:t>𝑐h𝑖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𝑝h</m:t>
                    </m:r>
                    <m:r>
                      <a:rPr lang="en-US" sz="3600" b="0" i="1" spc="-5" smtClean="0">
                        <a:latin typeface="Cambria Math" panose="02040503050406030204" pitchFamily="18" charset="0"/>
                      </a:rPr>
                      <m:t>í </m:t>
                    </m:r>
                    <m:r>
                      <a:rPr lang="en-US" sz="3600" b="0" i="1" spc="-5" smtClean="0">
                        <a:latin typeface="Cambria Math" panose="02040503050406030204" pitchFamily="18" charset="0"/>
                      </a:rPr>
                      <m:t>𝑐</m:t>
                    </m:r>
                    <m:r>
                      <a:rPr lang="en-US" sz="3600" b="0" i="1" spc="-5" smtClean="0">
                        <a:latin typeface="Cambria Math" panose="02040503050406030204" pitchFamily="18" charset="0"/>
                      </a:rPr>
                      <m:t>ủ</m:t>
                    </m:r>
                    <m:r>
                      <a:rPr lang="en-US" sz="3600" b="0" i="1" spc="-5" smtClean="0">
                        <a:latin typeface="Cambria Math" panose="02040503050406030204" pitchFamily="18" charset="0"/>
                      </a:rPr>
                      <m:t>𝑎</m:t>
                    </m:r>
                    <m:r>
                      <a:rPr lang="en-US" sz="3600" b="0" i="1" spc="-5" smtClean="0">
                        <a:latin typeface="Cambria Math" panose="02040503050406030204" pitchFamily="18" charset="0"/>
                      </a:rPr>
                      <m:t> đườ</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đ</m:t>
                    </m:r>
                    <m:r>
                      <a:rPr lang="en-US" sz="3600" b="0" i="1" spc="-5" smtClean="0">
                        <a:latin typeface="Cambria Math" panose="02040503050406030204" pitchFamily="18" charset="0"/>
                      </a:rPr>
                      <m:t>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𝑡</m:t>
                    </m:r>
                    <m:r>
                      <a:rPr lang="en-US" sz="3600" b="0" i="1" spc="-5" smtClean="0">
                        <a:latin typeface="Cambria Math" panose="02040503050406030204" pitchFamily="18" charset="0"/>
                      </a:rPr>
                      <m:t>ừ </m:t>
                    </m:r>
                    <m:r>
                      <a:rPr lang="en-US" sz="3600" b="0" i="1" spc="-5" smtClean="0">
                        <a:latin typeface="Cambria Math" panose="02040503050406030204" pitchFamily="18" charset="0"/>
                      </a:rPr>
                      <m:t>𝑛</m:t>
                    </m:r>
                    <m:r>
                      <a:rPr lang="en-US" sz="3600" b="0" i="1" spc="-5" smtClean="0">
                        <a:latin typeface="Cambria Math" panose="02040503050406030204" pitchFamily="18" charset="0"/>
                      </a:rPr>
                      <m:t>ú</m:t>
                    </m:r>
                    <m:r>
                      <a:rPr lang="en-US" sz="3600" b="0" i="1" spc="-5" smtClean="0">
                        <a:latin typeface="Cambria Math" panose="02040503050406030204" pitchFamily="18" charset="0"/>
                      </a:rPr>
                      <m:t>𝑡</m:t>
                    </m:r>
                    <m:r>
                      <a:rPr lang="en-US" sz="3600" b="0" i="1" spc="-5" smtClean="0">
                        <a:latin typeface="Cambria Math" panose="02040503050406030204" pitchFamily="18" charset="0"/>
                      </a:rPr>
                      <m:t> </m:t>
                    </m:r>
                    <m:r>
                      <a:rPr lang="en-US" sz="3600" b="0" i="1" spc="-5" smtClean="0">
                        <a:latin typeface="Cambria Math" panose="02040503050406030204" pitchFamily="18" charset="0"/>
                      </a:rPr>
                      <m:t>𝑔</m:t>
                    </m:r>
                    <m:r>
                      <a:rPr lang="en-US" sz="3600" b="0" i="1" spc="-5" smtClean="0">
                        <a:latin typeface="Cambria Math" panose="02040503050406030204" pitchFamily="18" charset="0"/>
                      </a:rPr>
                      <m:t>ố</m:t>
                    </m:r>
                    <m:r>
                      <a:rPr lang="en-US" sz="3600" b="0" i="1" spc="-5" smtClean="0">
                        <a:latin typeface="Cambria Math" panose="02040503050406030204" pitchFamily="18" charset="0"/>
                      </a:rPr>
                      <m:t>𝑐</m:t>
                    </m:r>
                    <m:r>
                      <a:rPr lang="en-US" sz="3600" b="0" i="1" spc="-5" smtClean="0">
                        <a:latin typeface="Cambria Math" panose="02040503050406030204" pitchFamily="18" charset="0"/>
                      </a:rPr>
                      <m:t>  </m:t>
                    </m:r>
                    <m:r>
                      <a:rPr lang="en-US" sz="3600" b="0" i="1" spc="-5" smtClean="0">
                        <a:latin typeface="Cambria Math" panose="02040503050406030204" pitchFamily="18" charset="0"/>
                        <a:sym typeface="Symbol" panose="05050102010706020507" pitchFamily="18" charset="2"/>
                      </a:rPr>
                      <m:t>𝑛</m:t>
                    </m:r>
                    <m:r>
                      <a:rPr lang="en-US" sz="3600" b="0" i="1" spc="-5" smtClean="0">
                        <a:latin typeface="Cambria Math" panose="02040503050406030204" pitchFamily="18" charset="0"/>
                        <a:sym typeface="Symbol" panose="05050102010706020507" pitchFamily="18" charset="2"/>
                      </a:rPr>
                      <m:t>ú</m:t>
                    </m:r>
                    <m:r>
                      <a:rPr lang="en-US" sz="3600" b="0" i="1" spc="-5" smtClean="0">
                        <a:latin typeface="Cambria Math" panose="02040503050406030204" pitchFamily="18" charset="0"/>
                        <a:sym typeface="Symbol" panose="05050102010706020507" pitchFamily="18" charset="2"/>
                      </a:rPr>
                      <m:t>𝑡</m:t>
                    </m:r>
                    <m:r>
                      <a:rPr lang="en-US" sz="3600" b="0" i="1" spc="-5" smtClean="0">
                        <a:latin typeface="Cambria Math" panose="02040503050406030204" pitchFamily="18" charset="0"/>
                        <a:sym typeface="Symbol" panose="05050102010706020507" pitchFamily="18" charset="2"/>
                      </a:rPr>
                      <m:t> </m:t>
                    </m:r>
                    <m:r>
                      <a:rPr lang="en-US" sz="3600" b="0" i="1" spc="-5" smtClean="0">
                        <a:latin typeface="Cambria Math" panose="02040503050406030204" pitchFamily="18" charset="0"/>
                        <a:sym typeface="Symbol" panose="05050102010706020507" pitchFamily="18" charset="2"/>
                      </a:rPr>
                      <m:t>h𝑖</m:t>
                    </m:r>
                    <m:r>
                      <a:rPr lang="en-US" sz="3600" b="0" i="1" spc="-5" smtClean="0">
                        <a:latin typeface="Cambria Math" panose="02040503050406030204" pitchFamily="18" charset="0"/>
                        <a:sym typeface="Symbol" panose="05050102010706020507" pitchFamily="18" charset="2"/>
                      </a:rPr>
                      <m:t>ệ</m:t>
                    </m:r>
                    <m:r>
                      <a:rPr lang="en-US" sz="3600" b="0" i="1" spc="-5" smtClean="0">
                        <a:latin typeface="Cambria Math" panose="02040503050406030204" pitchFamily="18" charset="0"/>
                        <a:sym typeface="Symbol" panose="05050102010706020507" pitchFamily="18" charset="2"/>
                      </a:rPr>
                      <m:t>𝑛</m:t>
                    </m:r>
                    <m:r>
                      <a:rPr lang="en-US" sz="3600" b="0" i="1" spc="-5" smtClean="0">
                        <a:latin typeface="Cambria Math" panose="02040503050406030204" pitchFamily="18" charset="0"/>
                        <a:sym typeface="Symbol" panose="05050102010706020507" pitchFamily="18" charset="2"/>
                      </a:rPr>
                      <m:t> </m:t>
                    </m:r>
                    <m:r>
                      <a:rPr lang="en-US" sz="3600" b="0" i="1" spc="-5" smtClean="0">
                        <a:latin typeface="Cambria Math" panose="02040503050406030204" pitchFamily="18" charset="0"/>
                        <a:sym typeface="Symbol" panose="05050102010706020507" pitchFamily="18" charset="2"/>
                      </a:rPr>
                      <m:t>𝑡</m:t>
                    </m:r>
                    <m:r>
                      <a:rPr lang="en-US" sz="3600" b="0" i="1" spc="-5" smtClean="0">
                        <a:latin typeface="Cambria Math" panose="02040503050406030204" pitchFamily="18" charset="0"/>
                        <a:sym typeface="Symbol" panose="05050102010706020507" pitchFamily="18" charset="2"/>
                      </a:rPr>
                      <m:t>ạ</m:t>
                    </m:r>
                    <m:r>
                      <a:rPr lang="en-US" sz="3600" b="0" i="1" spc="-5" smtClean="0">
                        <a:latin typeface="Cambria Math" panose="02040503050406030204" pitchFamily="18" charset="0"/>
                        <a:sym typeface="Symbol" panose="05050102010706020507" pitchFamily="18" charset="2"/>
                      </a:rPr>
                      <m:t>𝑖</m:t>
                    </m:r>
                  </m:oMath>
                </a14:m>
                <a:endParaRPr lang="en-US" sz="3600" b="0" i="1" spc="-5">
                  <a:latin typeface="Cambria Math" panose="02040503050406030204" pitchFamily="18" charset="0"/>
                  <a:sym typeface="Symbol" panose="05050102010706020507" pitchFamily="18" charset="2"/>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h</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rPr>
                      <m:t>:ướ</m:t>
                    </m:r>
                    <m:r>
                      <a:rPr lang="en-US" sz="3600" b="0" i="1" spc="-5" smtClean="0">
                        <a:latin typeface="Cambria Math" panose="02040503050406030204" pitchFamily="18" charset="0"/>
                      </a:rPr>
                      <m:t>𝑐</m:t>
                    </m:r>
                    <m:r>
                      <a:rPr lang="en-US" sz="3600" b="0" i="1" spc="-5" smtClean="0">
                        <a:latin typeface="Cambria Math" panose="02040503050406030204" pitchFamily="18" charset="0"/>
                      </a:rPr>
                      <m:t> </m:t>
                    </m:r>
                    <m:r>
                      <a:rPr lang="en-US" sz="3600" b="0" i="1" spc="-5" smtClean="0">
                        <a:latin typeface="Cambria Math" panose="02040503050406030204" pitchFamily="18" charset="0"/>
                      </a:rPr>
                      <m:t>𝑙</m:t>
                    </m:r>
                    <m:r>
                      <a:rPr lang="en-US" sz="3600" b="0" i="1" spc="-5" smtClean="0">
                        <a:latin typeface="Cambria Math" panose="02040503050406030204" pitchFamily="18" charset="0"/>
                      </a:rPr>
                      <m:t>ượ</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h𝑒𝑢𝑟𝑖𝑠𝑡𝑖𝑐</m:t>
                    </m:r>
                    <m:r>
                      <a:rPr lang="en-US" sz="3600" b="0" i="1" spc="-5" smtClean="0">
                        <a:latin typeface="Cambria Math" panose="02040503050406030204" pitchFamily="18" charset="0"/>
                      </a:rPr>
                      <m:t>=</m:t>
                    </m:r>
                    <m:r>
                      <a:rPr lang="en-US" sz="3600" b="0" i="1" spc="-5" smtClean="0">
                        <a:latin typeface="Cambria Math" panose="02040503050406030204" pitchFamily="18" charset="0"/>
                      </a:rPr>
                      <m:t>𝑘h𝑜</m:t>
                    </m:r>
                    <m:r>
                      <a:rPr lang="en-US" sz="3600" b="0" i="1" spc="-5" smtClean="0">
                        <a:latin typeface="Cambria Math" panose="02040503050406030204" pitchFamily="18" charset="0"/>
                      </a:rPr>
                      <m:t>ả</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𝑐</m:t>
                    </m:r>
                    <m:r>
                      <a:rPr lang="en-US" sz="3600" b="0" i="1" spc="-5" smtClean="0">
                        <a:latin typeface="Cambria Math" panose="02040503050406030204" pitchFamily="18" charset="0"/>
                      </a:rPr>
                      <m:t>á</m:t>
                    </m:r>
                    <m:r>
                      <a:rPr lang="en-US" sz="3600" b="0" i="1" spc="-5" smtClean="0">
                        <a:latin typeface="Cambria Math" panose="02040503050406030204" pitchFamily="18" charset="0"/>
                      </a:rPr>
                      <m:t>𝑐h</m:t>
                    </m:r>
                    <m:r>
                      <a:rPr lang="en-US" sz="3600" b="0" i="1" spc="-5" smtClean="0">
                        <a:latin typeface="Cambria Math" panose="02040503050406030204" pitchFamily="18" charset="0"/>
                      </a:rPr>
                      <m:t> </m:t>
                    </m:r>
                    <m:r>
                      <a:rPr lang="en-US" sz="3600" b="0" i="1" spc="-5" smtClean="0">
                        <a:latin typeface="Cambria Math" panose="02040503050406030204" pitchFamily="18" charset="0"/>
                      </a:rPr>
                      <m:t>𝑀𝑎𝑛h𝑎𝑡𝑡𝑎𝑛</m:t>
                    </m:r>
                  </m:oMath>
                </a14:m>
                <a:endParaRPr lang="en-US" sz="3600" b="0" i="1" spc="-5">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rPr>
                      <m:t>:</m:t>
                    </m:r>
                    <m:r>
                      <a:rPr lang="en-US" sz="3600" b="0" i="1" spc="-5" smtClean="0">
                        <a:latin typeface="Cambria Math" panose="02040503050406030204" pitchFamily="18" charset="0"/>
                      </a:rPr>
                      <m:t>𝑐h𝑖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𝑝h</m:t>
                    </m:r>
                    <m:r>
                      <a:rPr lang="en-US" sz="3600" b="0" i="1" spc="-5" smtClean="0">
                        <a:latin typeface="Cambria Math" panose="02040503050406030204" pitchFamily="18" charset="0"/>
                      </a:rPr>
                      <m:t>í </m:t>
                    </m:r>
                    <m:r>
                      <a:rPr lang="en-US" sz="3600" b="0" i="1" spc="-5" smtClean="0">
                        <a:latin typeface="Cambria Math" panose="02040503050406030204" pitchFamily="18" charset="0"/>
                      </a:rPr>
                      <m:t>𝑡</m:t>
                    </m:r>
                    <m:r>
                      <a:rPr lang="en-US" sz="3600" b="0" i="1" spc="-5" smtClean="0">
                        <a:latin typeface="Cambria Math" panose="02040503050406030204" pitchFamily="18" charset="0"/>
                      </a:rPr>
                      <m:t>ổ</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𝑡h</m:t>
                    </m:r>
                    <m:r>
                      <a:rPr lang="en-US" sz="3600" b="0" i="1" spc="-5" smtClean="0">
                        <a:latin typeface="Cambria Math" panose="02040503050406030204" pitchFamily="18" charset="0"/>
                      </a:rPr>
                      <m:t>ể ướ</m:t>
                    </m:r>
                    <m:r>
                      <a:rPr lang="en-US" sz="3600" b="0" i="1" spc="-5" smtClean="0">
                        <a:latin typeface="Cambria Math" panose="02040503050406030204" pitchFamily="18" charset="0"/>
                      </a:rPr>
                      <m:t>𝑐</m:t>
                    </m:r>
                    <m:r>
                      <a:rPr lang="en-US" sz="3600" b="0" i="1" spc="-5" smtClean="0">
                        <a:latin typeface="Cambria Math" panose="02040503050406030204" pitchFamily="18" charset="0"/>
                      </a:rPr>
                      <m:t> </m:t>
                    </m:r>
                    <m:r>
                      <a:rPr lang="en-US" sz="3600" b="0" i="1" spc="-5" smtClean="0">
                        <a:latin typeface="Cambria Math" panose="02040503050406030204" pitchFamily="18" charset="0"/>
                      </a:rPr>
                      <m:t>𝑙</m:t>
                    </m:r>
                    <m:r>
                      <a:rPr lang="en-US" sz="3600" b="0" i="1" spc="-5" smtClean="0">
                        <a:latin typeface="Cambria Math" panose="02040503050406030204" pitchFamily="18" charset="0"/>
                      </a:rPr>
                      <m:t>ượ</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𝑐</m:t>
                    </m:r>
                    <m:r>
                      <a:rPr lang="en-US" sz="3600" b="0" i="1" spc="-5" smtClean="0">
                        <a:latin typeface="Cambria Math" panose="02040503050406030204" pitchFamily="18" charset="0"/>
                      </a:rPr>
                      <m:t>ủ</m:t>
                    </m:r>
                    <m:r>
                      <a:rPr lang="en-US" sz="3600" b="0" i="1" spc="-5" smtClean="0">
                        <a:latin typeface="Cambria Math" panose="02040503050406030204" pitchFamily="18" charset="0"/>
                      </a:rPr>
                      <m:t>𝑎</m:t>
                    </m:r>
                    <m:r>
                      <a:rPr lang="en-US" sz="3600" b="0" i="1" spc="-5" smtClean="0">
                        <a:latin typeface="Cambria Math" panose="02040503050406030204" pitchFamily="18" charset="0"/>
                      </a:rPr>
                      <m:t> đườ</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đ</m:t>
                    </m:r>
                    <m:r>
                      <a:rPr lang="en-US" sz="3600" b="0" i="1" spc="-5" smtClean="0">
                        <a:latin typeface="Cambria Math" panose="02040503050406030204" pitchFamily="18" charset="0"/>
                      </a:rPr>
                      <m:t>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𝑞𝑢𝑎</m:t>
                    </m:r>
                    <m:r>
                      <a:rPr lang="en-US" sz="3600" b="0" i="1" spc="-5" smtClean="0">
                        <a:latin typeface="Cambria Math" panose="02040503050406030204" pitchFamily="18" charset="0"/>
                      </a:rPr>
                      <m:t> </m:t>
                    </m:r>
                    <m:r>
                      <a:rPr lang="en-US" sz="3600" b="0" i="1" spc="-5" smtClean="0">
                        <a:latin typeface="Cambria Math" panose="02040503050406030204" pitchFamily="18" charset="0"/>
                      </a:rPr>
                      <m:t>𝑛</m:t>
                    </m:r>
                    <m:r>
                      <a:rPr lang="en-US" sz="3600" b="0" i="1" spc="-5" smtClean="0">
                        <a:latin typeface="Cambria Math" panose="02040503050406030204" pitchFamily="18" charset="0"/>
                      </a:rPr>
                      <m:t>ú</m:t>
                    </m:r>
                    <m:r>
                      <a:rPr lang="en-US" sz="3600" b="0" i="1" spc="-5" smtClean="0">
                        <a:latin typeface="Cambria Math" panose="02040503050406030204" pitchFamily="18" charset="0"/>
                      </a:rPr>
                      <m:t>𝑡</m:t>
                    </m:r>
                    <m:r>
                      <a:rPr lang="en-US" sz="3600" b="0" i="1" spc="-5" smtClean="0">
                        <a:latin typeface="Cambria Math" panose="02040503050406030204" pitchFamily="18" charset="0"/>
                      </a:rPr>
                      <m:t> </m:t>
                    </m:r>
                    <m:r>
                      <a:rPr lang="en-US" sz="3600" b="0" i="1" spc="-5" smtClean="0">
                        <a:latin typeface="Cambria Math" panose="02040503050406030204" pitchFamily="18" charset="0"/>
                      </a:rPr>
                      <m:t>h𝑖</m:t>
                    </m:r>
                    <m:r>
                      <a:rPr lang="en-US" sz="3600" b="0" i="1" spc="-5" smtClean="0">
                        <a:latin typeface="Cambria Math" panose="02040503050406030204" pitchFamily="18" charset="0"/>
                      </a:rPr>
                      <m:t>ệ</m:t>
                    </m:r>
                    <m:r>
                      <a:rPr lang="en-US" sz="3600" b="0" i="1" spc="-5" smtClean="0">
                        <a:latin typeface="Cambria Math" panose="02040503050406030204" pitchFamily="18" charset="0"/>
                      </a:rPr>
                      <m:t>𝑛</m:t>
                    </m:r>
                    <m:r>
                      <a:rPr lang="en-US" sz="3600" b="0" i="1" spc="-5" smtClean="0">
                        <a:latin typeface="Cambria Math" panose="02040503050406030204" pitchFamily="18" charset="0"/>
                      </a:rPr>
                      <m:t> </m:t>
                    </m:r>
                    <m:r>
                      <a:rPr lang="en-US" sz="3600" b="0" i="1" spc="-5" smtClean="0">
                        <a:latin typeface="Cambria Math" panose="02040503050406030204" pitchFamily="18" charset="0"/>
                      </a:rPr>
                      <m:t>𝑡</m:t>
                    </m:r>
                    <m:r>
                      <a:rPr lang="en-US" sz="3600" b="0" i="1" spc="-5" smtClean="0">
                        <a:latin typeface="Cambria Math" panose="02040503050406030204" pitchFamily="18" charset="0"/>
                      </a:rPr>
                      <m:t>ạ</m:t>
                    </m:r>
                    <m:r>
                      <a:rPr lang="en-US" sz="3600" b="0" i="1" spc="-5" smtClean="0">
                        <a:latin typeface="Cambria Math" panose="02040503050406030204" pitchFamily="18" charset="0"/>
                      </a:rPr>
                      <m:t>𝑖</m:t>
                    </m:r>
                    <m:r>
                      <a:rPr lang="en-US" sz="3600" b="0" i="1" spc="-5" smtClean="0">
                        <a:latin typeface="Cambria Math" panose="02040503050406030204" pitchFamily="18" charset="0"/>
                      </a:rPr>
                      <m:t> </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ea typeface="Cambria Math" panose="02040503050406030204" pitchFamily="18" charset="0"/>
                      </a:rPr>
                      <m:t>→đí</m:t>
                    </m:r>
                    <m:r>
                      <a:rPr lang="en-US" sz="3600" b="0" i="1" spc="-5" smtClean="0">
                        <a:latin typeface="Cambria Math" panose="02040503050406030204" pitchFamily="18" charset="0"/>
                        <a:ea typeface="Cambria Math" panose="02040503050406030204" pitchFamily="18" charset="0"/>
                      </a:rPr>
                      <m:t>𝑐h</m:t>
                    </m:r>
                  </m:oMath>
                </a14:m>
                <a:endParaRPr lang="en-US" sz="3600" spc="-5"/>
              </a:p>
              <a:p>
                <a:pPr marL="583565" marR="5080" indent="-571500" algn="just">
                  <a:lnSpc>
                    <a:spcPct val="130000"/>
                  </a:lnSpc>
                  <a:buFont typeface="Wingdings" panose="05000000000000000000" pitchFamily="2" charset="2"/>
                  <a:buChar char="§"/>
                </a:pPr>
                <a:r>
                  <a:rPr lang="en-US" sz="3600" spc="-5"/>
                  <a:t>A* là phiên bản đặc biệt của A</a:t>
                </a:r>
                <a:r>
                  <a:rPr lang="en-US" sz="3600" spc="-5" baseline="30000"/>
                  <a:t>KT</a:t>
                </a:r>
                <a:r>
                  <a:rPr lang="en-US" sz="3600" spc="-5"/>
                  <a:t> áp dụng cho trường hợp đồ thị</a:t>
                </a:r>
              </a:p>
              <a:p>
                <a:pPr marL="583565" marR="5080" indent="-571500" algn="just">
                  <a:lnSpc>
                    <a:spcPct val="130000"/>
                  </a:lnSpc>
                  <a:buFont typeface="Wingdings" panose="05000000000000000000" pitchFamily="2" charset="2"/>
                  <a:buChar char="§"/>
                </a:pPr>
                <a:r>
                  <a:rPr lang="en-US" sz="3600" spc="-5"/>
                  <a:t>A* mở rộng A</a:t>
                </a:r>
                <a:r>
                  <a:rPr lang="en-US" sz="3600" spc="-5" baseline="30000"/>
                  <a:t>KT</a:t>
                </a:r>
                <a:r>
                  <a:rPr lang="en-US" sz="3600" spc="-5"/>
                  <a:t> bằng cách bổ sung cách giải quyết trường hợp khi mở một nút mà nút này đã có sẵn trong OPEN hoặc CLOSE.</a:t>
                </a:r>
                <a:endParaRPr lang="vi-VN" sz="3600" spc="-5"/>
              </a:p>
            </p:txBody>
          </p:sp>
        </mc:Choice>
        <mc:Fallback xmlns="">
          <p:sp>
            <p:nvSpPr>
              <p:cNvPr id="20" name="object 20"/>
              <p:cNvSpPr txBox="1">
                <a:spLocks noRot="1" noChangeAspect="1" noMove="1" noResize="1" noEditPoints="1" noAdjustHandles="1" noChangeArrowheads="1" noChangeShapeType="1" noTextEdit="1"/>
              </p:cNvSpPr>
              <p:nvPr/>
            </p:nvSpPr>
            <p:spPr>
              <a:xfrm>
                <a:off x="757564" y="2181739"/>
                <a:ext cx="16916400" cy="6670672"/>
              </a:xfrm>
              <a:prstGeom prst="rect">
                <a:avLst/>
              </a:prstGeom>
              <a:blipFill>
                <a:blip r:embed="rId3"/>
                <a:stretch>
                  <a:fillRect l="-1622" t="-457" r="-1802" b="-319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Tree>
    <p:extLst>
      <p:ext uri="{BB962C8B-B14F-4D97-AF65-F5344CB8AC3E}">
        <p14:creationId xmlns:p14="http://schemas.microsoft.com/office/powerpoint/2010/main" val="2752669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181739"/>
            <a:ext cx="16916400" cy="451719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OPEN: tập chứa các trạng thái đã được sinh ra nhưng chưa xét đến</a:t>
            </a:r>
          </a:p>
          <a:p>
            <a:pPr marL="1497965" marR="5080" lvl="2" indent="-571500" algn="just">
              <a:lnSpc>
                <a:spcPct val="130000"/>
              </a:lnSpc>
              <a:buFont typeface="Wingdings" panose="05000000000000000000" pitchFamily="2" charset="2"/>
              <a:buChar char="§"/>
            </a:pPr>
            <a:r>
              <a:rPr lang="en-US" sz="3200" spc="-5"/>
              <a:t>Các phần tử được sắp xếp theo độ tốt (giá trị của hàm f)</a:t>
            </a:r>
          </a:p>
          <a:p>
            <a:pPr marL="1497965" marR="5080" lvl="2" indent="-571500" algn="just">
              <a:lnSpc>
                <a:spcPct val="130000"/>
              </a:lnSpc>
              <a:buFont typeface="Wingdings" panose="05000000000000000000" pitchFamily="2" charset="2"/>
              <a:buChar char="§"/>
            </a:pPr>
            <a:r>
              <a:rPr lang="en-US" sz="3200" spc="-5"/>
              <a:t>Phần tử có độ ưu tiên cao nhất = phần tử tốt nhất</a:t>
            </a:r>
          </a:p>
          <a:p>
            <a:pPr marL="583565" marR="5080" indent="-571500" algn="just">
              <a:lnSpc>
                <a:spcPct val="130000"/>
              </a:lnSpc>
              <a:buFont typeface="Wingdings" panose="05000000000000000000" pitchFamily="2" charset="2"/>
              <a:buChar char="§"/>
            </a:pPr>
            <a:r>
              <a:rPr lang="en-US" sz="3200" spc="-5"/>
              <a:t>CLOSE: Danh sách các trạng thái đã xét</a:t>
            </a:r>
          </a:p>
          <a:p>
            <a:pPr marL="583565" marR="5080" indent="-571500" algn="just">
              <a:lnSpc>
                <a:spcPct val="130000"/>
              </a:lnSpc>
              <a:buFont typeface="Wingdings" panose="05000000000000000000" pitchFamily="2" charset="2"/>
              <a:buChar char="§"/>
            </a:pPr>
            <a:r>
              <a:rPr lang="en-US" sz="3200" spc="-5"/>
              <a:t>Hàm REMOVE(): Lấy phần tử ở đầu danh sách OPEN</a:t>
            </a:r>
          </a:p>
          <a:p>
            <a:pPr marL="583565" marR="5080" indent="-571500" algn="just">
              <a:lnSpc>
                <a:spcPct val="130000"/>
              </a:lnSpc>
              <a:buFont typeface="Wingdings" panose="05000000000000000000" pitchFamily="2" charset="2"/>
              <a:buChar char="§"/>
            </a:pPr>
            <a:r>
              <a:rPr lang="en-US" sz="3200" spc="-5"/>
              <a:t>Hàm INSERT(): Chèn phần tử vào OPEN theo thứ tự ưu tiên</a:t>
            </a:r>
          </a:p>
          <a:p>
            <a:pPr marL="583565" marR="5080" indent="-571500" algn="just">
              <a:lnSpc>
                <a:spcPct val="130000"/>
              </a:lnSpc>
              <a:buFont typeface="Wingdings" panose="05000000000000000000" pitchFamily="2" charset="2"/>
              <a:buChar char="§"/>
            </a:pPr>
            <a:r>
              <a:rPr lang="en-US" sz="3200" spc="-5"/>
              <a:t>Hàm FATHER(x): Trạng thái cha của X</a:t>
            </a:r>
            <a:endParaRPr lang="vi-VN" sz="32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6E7DC3-ABF0-FE83-6A22-497BDB25CD61}"/>
                  </a:ext>
                </a:extLst>
              </p:cNvPr>
              <p:cNvSpPr txBox="1"/>
              <p:nvPr/>
            </p:nvSpPr>
            <p:spPr>
              <a:xfrm>
                <a:off x="1885156" y="7023100"/>
                <a:ext cx="9041706" cy="1969770"/>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𝑓𝑢𝑛𝑐𝑡𝑖𝑜𝑛</m:t>
                      </m:r>
                      <m:r>
                        <a:rPr lang="en-US" sz="3200" b="0" i="1" smtClean="0">
                          <a:latin typeface="Cambria Math" panose="02040503050406030204" pitchFamily="18" charset="0"/>
                        </a:rPr>
                        <m:t> </m:t>
                      </m:r>
                      <m:r>
                        <a:rPr lang="en-US" sz="3200" b="0" i="1" smtClean="0">
                          <a:latin typeface="Cambria Math" panose="02040503050406030204" pitchFamily="18" charset="0"/>
                        </a:rPr>
                        <m:t>𝐴</m:t>
                      </m:r>
                      <m:r>
                        <a:rPr lang="en-US" sz="3200" b="0" i="1" smtClean="0">
                          <a:latin typeface="Cambria Math" panose="02040503050406030204" pitchFamily="18" charset="0"/>
                        </a:rPr>
                        <m:t>_</m:t>
                      </m:r>
                      <m:r>
                        <a:rPr lang="en-US" sz="3200" b="0" i="1" smtClean="0">
                          <a:latin typeface="Cambria Math" panose="02040503050406030204" pitchFamily="18" charset="0"/>
                        </a:rPr>
                        <m:t>𝑆𝑡𝑎𝑟</m:t>
                      </m:r>
                      <m:r>
                        <a:rPr lang="en-US" sz="3200" b="0" i="1" smtClean="0">
                          <a:latin typeface="Cambria Math" panose="02040503050406030204" pitchFamily="18" charset="0"/>
                        </a:rPr>
                        <m:t>_</m:t>
                      </m:r>
                      <m:r>
                        <a:rPr lang="en-US" sz="3200" b="0" i="1" smtClean="0">
                          <a:latin typeface="Cambria Math" panose="02040503050406030204" pitchFamily="18" charset="0"/>
                        </a:rPr>
                        <m:t>𝑆𝑒𝑎𝑟𝑐h</m:t>
                      </m:r>
                      <m:r>
                        <a:rPr lang="en-US" sz="3200" b="0" i="1" smtClean="0">
                          <a:latin typeface="Cambria Math" panose="02040503050406030204" pitchFamily="18" charset="0"/>
                        </a:rPr>
                        <m:t>()</m:t>
                      </m:r>
                      <m:r>
                        <a:rPr lang="en-US" sz="3200" b="0" i="0" smtClean="0">
                          <a:latin typeface="Cambria Math" panose="02040503050406030204" pitchFamily="18" charset="0"/>
                        </a:rPr>
                        <m:t>{</m:t>
                      </m:r>
                    </m:oMath>
                  </m:oMathPara>
                </a14:m>
                <a:endParaRPr lang="en-US" sz="3200" b="0" i="0">
                  <a:latin typeface="Cambria Math" panose="02040503050406030204" pitchFamily="18" charset="0"/>
                </a:endParaRPr>
              </a:p>
              <a:p>
                <a:pPr lvl="2"/>
                <a:r>
                  <a:rPr lang="en-US" sz="3200">
                    <a:latin typeface="Cambria Math" panose="02040503050406030204" pitchFamily="18" charset="0"/>
                  </a:rPr>
                  <a:t>Input: start, goal;</a:t>
                </a:r>
              </a:p>
              <a:p>
                <a:pPr lvl="2"/>
                <a:r>
                  <a:rPr lang="en-US" sz="3200" b="0" i="0">
                    <a:latin typeface="Cambria Math" panose="02040503050406030204" pitchFamily="18" charset="0"/>
                  </a:rPr>
                  <a:t>Output: Đường đi từ start </a:t>
                </a:r>
                <a:r>
                  <a:rPr lang="en-US" sz="3200" b="0" i="0">
                    <a:latin typeface="Cambria Math" panose="02040503050406030204" pitchFamily="18" charset="0"/>
                    <a:sym typeface="Symbol" panose="05050102010706020507" pitchFamily="18" charset="2"/>
                  </a:rPr>
                  <a:t> goal hoặc thất bại</a:t>
                </a:r>
                <a:endParaRPr lang="en-US" sz="3200" b="0" i="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3200" b="0" i="0" smtClean="0">
                          <a:latin typeface="Cambria Math" panose="02040503050406030204" pitchFamily="18" charset="0"/>
                        </a:rPr>
                        <m:t>}</m:t>
                      </m:r>
                    </m:oMath>
                  </m:oMathPara>
                </a14:m>
                <a:endParaRPr lang="en-US" sz="3200"/>
              </a:p>
            </p:txBody>
          </p:sp>
        </mc:Choice>
        <mc:Fallback xmlns="">
          <p:sp>
            <p:nvSpPr>
              <p:cNvPr id="6" name="TextBox 5">
                <a:extLst>
                  <a:ext uri="{FF2B5EF4-FFF2-40B4-BE49-F238E27FC236}">
                    <a16:creationId xmlns:a16="http://schemas.microsoft.com/office/drawing/2014/main" id="{346E7DC3-ABF0-FE83-6A22-497BDB25CD61}"/>
                  </a:ext>
                </a:extLst>
              </p:cNvPr>
              <p:cNvSpPr txBox="1">
                <a:spLocks noRot="1" noChangeAspect="1" noMove="1" noResize="1" noEditPoints="1" noAdjustHandles="1" noChangeArrowheads="1" noChangeShapeType="1" noTextEdit="1"/>
              </p:cNvSpPr>
              <p:nvPr/>
            </p:nvSpPr>
            <p:spPr>
              <a:xfrm>
                <a:off x="1885156" y="7023100"/>
                <a:ext cx="9041706" cy="1969770"/>
              </a:xfrm>
              <a:prstGeom prst="rect">
                <a:avLst/>
              </a:prstGeom>
              <a:blipFill>
                <a:blip r:embed="rId3"/>
                <a:stretch>
                  <a:fillRect l="-67" r="-1888"/>
                </a:stretch>
              </a:blipFill>
            </p:spPr>
            <p:txBody>
              <a:bodyPr/>
              <a:lstStyle/>
              <a:p>
                <a:r>
                  <a:rPr lang="en-US">
                    <a:noFill/>
                  </a:rPr>
                  <a:t> </a:t>
                </a:r>
              </a:p>
            </p:txBody>
          </p:sp>
        </mc:Fallback>
      </mc:AlternateContent>
    </p:spTree>
    <p:extLst>
      <p:ext uri="{BB962C8B-B14F-4D97-AF65-F5344CB8AC3E}">
        <p14:creationId xmlns:p14="http://schemas.microsoft.com/office/powerpoint/2010/main" val="2158235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7" name="object 20">
            <a:extLst>
              <a:ext uri="{FF2B5EF4-FFF2-40B4-BE49-F238E27FC236}">
                <a16:creationId xmlns:a16="http://schemas.microsoft.com/office/drawing/2014/main" id="{99CAFD30-61EA-2AF6-98B6-D9FD92AD26C8}"/>
              </a:ext>
            </a:extLst>
          </p:cNvPr>
          <p:cNvSpPr txBox="1"/>
          <p:nvPr/>
        </p:nvSpPr>
        <p:spPr>
          <a:xfrm>
            <a:off x="748606" y="1993900"/>
            <a:ext cx="16916400" cy="843827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OPEN = start; CLOSE = </a:t>
            </a:r>
            <a:r>
              <a:rPr lang="en-US" sz="3600" spc="-5">
                <a:sym typeface="Symbol" panose="05050102010706020507" pitchFamily="18" charset="2"/>
              </a:rPr>
              <a:t>; g(start) = 0; f(start) = h(start)</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Loop:</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if (OPEN  ): Thất bại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n = REMOVE(OPEN) </a:t>
            </a:r>
            <a:r>
              <a:rPr lang="en-US" sz="2400" i="1" spc="-5">
                <a:sym typeface="Symbol" panose="05050102010706020507" pitchFamily="18" charset="2"/>
              </a:rPr>
              <a:t>//phần tử đầu ds OPEN (f(n) == min)</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if ( n  goal): Tìm thấy đường đi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Ngược lại:</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Đưa {n} vào danh sách CLOSE</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for (mỗi trạng thái m là con của {n}:</a:t>
            </a:r>
          </a:p>
          <a:p>
            <a:pPr marL="3326765" marR="5080" lvl="6" indent="-571500" algn="just">
              <a:lnSpc>
                <a:spcPct val="130000"/>
              </a:lnSpc>
              <a:buFont typeface="Wingdings" panose="05000000000000000000" pitchFamily="2" charset="2"/>
              <a:buChar char="§"/>
            </a:pPr>
            <a:r>
              <a:rPr lang="en-US" sz="3200" spc="-5">
                <a:sym typeface="Symbol" panose="05050102010706020507" pitchFamily="18" charset="2"/>
              </a:rPr>
              <a:t>Tính g(m) = g(n) + cost(n,m)</a:t>
            </a:r>
          </a:p>
          <a:p>
            <a:pPr marL="3326765" marR="5080" lvl="6" indent="-571500" algn="just">
              <a:lnSpc>
                <a:spcPct val="130000"/>
              </a:lnSpc>
              <a:buFont typeface="Wingdings" panose="05000000000000000000" pitchFamily="2" charset="2"/>
              <a:buChar char="§"/>
            </a:pPr>
            <a:r>
              <a:rPr lang="en-US" sz="3200" spc="-5">
                <a:sym typeface="Symbol" panose="05050102010706020507" pitchFamily="18" charset="2"/>
              </a:rPr>
              <a:t>Tính f(m) = g(m) + h(m)</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if (! t  OPEN  m ): </a:t>
            </a:r>
            <a:r>
              <a:rPr lang="en-US" sz="3200" i="1" spc="-5">
                <a:highlight>
                  <a:srgbClr val="00FF00"/>
                </a:highlight>
              </a:rPr>
              <a:t>(cond 1)</a:t>
            </a:r>
            <a:endParaRPr lang="en-US" sz="3200" spc="-5">
              <a:sym typeface="Symbol" panose="05050102010706020507" pitchFamily="18" charset="2"/>
            </a:endParaRP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elseif (! t  CLOSE  m ): </a:t>
            </a:r>
            <a:r>
              <a:rPr lang="en-US" sz="3200" i="1" spc="-5">
                <a:highlight>
                  <a:srgbClr val="FFFF00"/>
                </a:highlight>
              </a:rPr>
              <a:t>(cond 2)</a:t>
            </a:r>
          </a:p>
          <a:p>
            <a:pPr marL="2412365" marR="5080" lvl="4" indent="-571500" algn="just">
              <a:lnSpc>
                <a:spcPct val="130000"/>
              </a:lnSpc>
              <a:buFont typeface="Wingdings" panose="05000000000000000000" pitchFamily="2" charset="2"/>
              <a:buChar char="§"/>
            </a:pPr>
            <a:r>
              <a:rPr lang="en-US" sz="3200" i="1" spc="-5">
                <a:highlight>
                  <a:srgbClr val="FF0000"/>
                </a:highlight>
              </a:rPr>
              <a:t>else INSERT(n,OPEN)//m</a:t>
            </a:r>
            <a:r>
              <a:rPr lang="en-US" sz="3200" i="1" spc="-5">
                <a:highlight>
                  <a:srgbClr val="FF0000"/>
                </a:highlight>
                <a:sym typeface="Symbol" panose="05050102010706020507" pitchFamily="18" charset="2"/>
              </a:rPr>
              <a:t>{OPEN,CLOSE}</a:t>
            </a:r>
            <a:endParaRPr lang="en-US" sz="3200" i="1" spc="-5">
              <a:highlight>
                <a:srgbClr val="FF0000"/>
              </a:highlight>
            </a:endParaRPr>
          </a:p>
        </p:txBody>
      </p:sp>
      <p:sp>
        <p:nvSpPr>
          <p:cNvPr id="8" name="object 20">
            <a:extLst>
              <a:ext uri="{FF2B5EF4-FFF2-40B4-BE49-F238E27FC236}">
                <a16:creationId xmlns:a16="http://schemas.microsoft.com/office/drawing/2014/main" id="{7D45B993-A280-6B03-267F-410DE1F3C967}"/>
              </a:ext>
            </a:extLst>
          </p:cNvPr>
          <p:cNvSpPr txBox="1"/>
          <p:nvPr/>
        </p:nvSpPr>
        <p:spPr>
          <a:xfrm>
            <a:off x="9984214" y="2994763"/>
            <a:ext cx="8741142" cy="6997878"/>
          </a:xfrm>
          <a:prstGeom prst="rect">
            <a:avLst/>
          </a:prstGeom>
        </p:spPr>
        <p:txBody>
          <a:bodyPr vert="horz" wrap="square" lIns="0" tIns="12700" rIns="0" bIns="0" rtlCol="0">
            <a:spAutoFit/>
          </a:bodyPr>
          <a:lstStyle/>
          <a:p>
            <a:pPr marL="2412365" marR="5080" lvl="4" indent="-571500" algn="just">
              <a:lnSpc>
                <a:spcPct val="130000"/>
              </a:lnSpc>
              <a:buFont typeface="Wingdings" panose="05000000000000000000" pitchFamily="2" charset="2"/>
              <a:buChar char="§"/>
            </a:pPr>
            <a:r>
              <a:rPr lang="en-US" sz="3200" spc="-5">
                <a:highlight>
                  <a:srgbClr val="00FF00"/>
                </a:highlight>
                <a:sym typeface="Symbol" panose="05050102010706020507" pitchFamily="18" charset="2"/>
              </a:rPr>
              <a:t>if (! t  OPEN  m ):</a:t>
            </a:r>
          </a:p>
          <a:p>
            <a:pPr marL="3326765" marR="5080" lvl="6" indent="-571500" algn="just">
              <a:lnSpc>
                <a:spcPct val="130000"/>
              </a:lnSpc>
              <a:buFont typeface="Wingdings" panose="05000000000000000000" pitchFamily="2" charset="2"/>
              <a:buChar char="§"/>
            </a:pPr>
            <a:r>
              <a:rPr lang="en-US" sz="3200" spc="-5"/>
              <a:t>if (f(m)</a:t>
            </a:r>
            <a:r>
              <a:rPr lang="en-US" sz="3200" spc="-5" baseline="-25000"/>
              <a:t>_new</a:t>
            </a:r>
            <a:r>
              <a:rPr lang="en-US" sz="3200" spc="-5"/>
              <a:t> &lt; f(t)</a:t>
            </a:r>
            <a:r>
              <a:rPr lang="en-US" sz="3200" spc="-5" baseline="-25000"/>
              <a:t>_old</a:t>
            </a:r>
            <a:r>
              <a:rPr lang="en-US" sz="3200" spc="-5"/>
              <a:t>):</a:t>
            </a:r>
          </a:p>
          <a:p>
            <a:pPr marL="4241165" marR="5080" lvl="8" indent="-571500" algn="just">
              <a:lnSpc>
                <a:spcPct val="130000"/>
              </a:lnSpc>
              <a:buFont typeface="Wingdings" panose="05000000000000000000" pitchFamily="2" charset="2"/>
              <a:buChar char="§"/>
            </a:pPr>
            <a:r>
              <a:rPr lang="en-US" sz="3200" spc="-5"/>
              <a:t>g(t)</a:t>
            </a:r>
            <a:r>
              <a:rPr lang="en-US" sz="3200" spc="-5" baseline="-25000"/>
              <a:t>_old</a:t>
            </a:r>
            <a:r>
              <a:rPr lang="en-US" sz="3200" spc="-5"/>
              <a:t> = g(m)</a:t>
            </a:r>
            <a:r>
              <a:rPr lang="en-US" sz="3200" spc="-5" baseline="-25000"/>
              <a:t>_new</a:t>
            </a:r>
            <a:endParaRPr lang="en-US" sz="3200" spc="-5"/>
          </a:p>
          <a:p>
            <a:pPr marL="4241165" marR="5080" lvl="8" indent="-571500" algn="just">
              <a:lnSpc>
                <a:spcPct val="130000"/>
              </a:lnSpc>
              <a:buFont typeface="Wingdings" panose="05000000000000000000" pitchFamily="2" charset="2"/>
              <a:buChar char="§"/>
            </a:pPr>
            <a:r>
              <a:rPr lang="en-US" sz="3200" spc="-5"/>
              <a:t>f(t)</a:t>
            </a:r>
            <a:r>
              <a:rPr lang="en-US" sz="3200" spc="-5" baseline="-25000"/>
              <a:t>_old</a:t>
            </a:r>
            <a:r>
              <a:rPr lang="en-US" sz="3200" spc="-5"/>
              <a:t> = f(m)</a:t>
            </a:r>
            <a:r>
              <a:rPr lang="en-US" sz="3200" spc="-5" baseline="-25000"/>
              <a:t>_new</a:t>
            </a:r>
          </a:p>
          <a:p>
            <a:pPr marL="4241165" marR="5080" lvl="8" indent="-571500" algn="just">
              <a:lnSpc>
                <a:spcPct val="130000"/>
              </a:lnSpc>
              <a:buFont typeface="Wingdings" panose="05000000000000000000" pitchFamily="2" charset="2"/>
              <a:buChar char="§"/>
            </a:pPr>
            <a:r>
              <a:rPr lang="en-US" sz="3200" spc="-5"/>
              <a:t>Sắp xếp lại OPEN</a:t>
            </a:r>
          </a:p>
          <a:p>
            <a:pPr marL="4241165" marR="5080" lvl="8" indent="-571500" algn="just">
              <a:lnSpc>
                <a:spcPct val="130000"/>
              </a:lnSpc>
              <a:buFont typeface="Wingdings" panose="05000000000000000000" pitchFamily="2" charset="2"/>
              <a:buChar char="§"/>
            </a:pPr>
            <a:r>
              <a:rPr lang="en-US" sz="3200" spc="-5"/>
              <a:t>FATHER(t) = n</a:t>
            </a:r>
          </a:p>
          <a:p>
            <a:pPr marL="2412365" marR="5080" lvl="4" indent="-571500" algn="just">
              <a:lnSpc>
                <a:spcPct val="130000"/>
              </a:lnSpc>
              <a:buFont typeface="Wingdings" panose="05000000000000000000" pitchFamily="2" charset="2"/>
              <a:buChar char="§"/>
            </a:pPr>
            <a:r>
              <a:rPr lang="en-US" sz="3200" spc="-5">
                <a:highlight>
                  <a:srgbClr val="FFFF00"/>
                </a:highlight>
                <a:sym typeface="Symbol" panose="05050102010706020507" pitchFamily="18" charset="2"/>
              </a:rPr>
              <a:t>elseif (! t  CLOSE  m ):</a:t>
            </a:r>
          </a:p>
          <a:p>
            <a:pPr marL="3326765" marR="5080" lvl="6" indent="-571500" algn="just">
              <a:lnSpc>
                <a:spcPct val="130000"/>
              </a:lnSpc>
              <a:buFont typeface="Wingdings" panose="05000000000000000000" pitchFamily="2" charset="2"/>
              <a:buChar char="§"/>
            </a:pPr>
            <a:r>
              <a:rPr lang="en-US" sz="3200" spc="-5"/>
              <a:t>if (f(m)</a:t>
            </a:r>
            <a:r>
              <a:rPr lang="en-US" sz="3200" spc="-5" baseline="-25000"/>
              <a:t>_new</a:t>
            </a:r>
            <a:r>
              <a:rPr lang="en-US" sz="3200" spc="-5"/>
              <a:t> &lt; f(t)</a:t>
            </a:r>
            <a:r>
              <a:rPr lang="en-US" sz="3200" spc="-5" baseline="-25000"/>
              <a:t>_old</a:t>
            </a:r>
            <a:r>
              <a:rPr lang="en-US" sz="3200" spc="-5"/>
              <a:t>):</a:t>
            </a:r>
          </a:p>
          <a:p>
            <a:pPr marL="4241165" marR="5080" lvl="8" indent="-571500" algn="just">
              <a:lnSpc>
                <a:spcPct val="130000"/>
              </a:lnSpc>
              <a:buFont typeface="Wingdings" panose="05000000000000000000" pitchFamily="2" charset="2"/>
              <a:buChar char="§"/>
            </a:pPr>
            <a:r>
              <a:rPr lang="en-US" sz="3200" spc="-5"/>
              <a:t>g(t)</a:t>
            </a:r>
            <a:r>
              <a:rPr lang="en-US" sz="3200" spc="-5" baseline="-25000"/>
              <a:t>_old</a:t>
            </a:r>
            <a:r>
              <a:rPr lang="en-US" sz="3200" spc="-5"/>
              <a:t> = g(m)</a:t>
            </a:r>
            <a:r>
              <a:rPr lang="en-US" sz="3200" spc="-5" baseline="-25000"/>
              <a:t>_new</a:t>
            </a:r>
            <a:endParaRPr lang="en-US" sz="3200" spc="-5"/>
          </a:p>
          <a:p>
            <a:pPr marL="4241165" marR="5080" lvl="8" indent="-571500" algn="just">
              <a:lnSpc>
                <a:spcPct val="130000"/>
              </a:lnSpc>
              <a:buFont typeface="Wingdings" panose="05000000000000000000" pitchFamily="2" charset="2"/>
              <a:buChar char="§"/>
            </a:pPr>
            <a:r>
              <a:rPr lang="en-US" sz="3200" spc="-5"/>
              <a:t>f(t)</a:t>
            </a:r>
            <a:r>
              <a:rPr lang="en-US" sz="3200" spc="-5" baseline="-25000"/>
              <a:t>_old</a:t>
            </a:r>
            <a:r>
              <a:rPr lang="en-US" sz="3200" spc="-5"/>
              <a:t> = f(m)</a:t>
            </a:r>
            <a:r>
              <a:rPr lang="en-US" sz="3200" spc="-5" baseline="-25000"/>
              <a:t>_new</a:t>
            </a:r>
            <a:endParaRPr lang="en-US" sz="3200" spc="-5"/>
          </a:p>
          <a:p>
            <a:pPr marL="4241165" marR="5080" lvl="8" indent="-571500" algn="just">
              <a:lnSpc>
                <a:spcPct val="130000"/>
              </a:lnSpc>
              <a:buFont typeface="Wingdings" panose="05000000000000000000" pitchFamily="2" charset="2"/>
              <a:buChar char="§"/>
            </a:pPr>
            <a:r>
              <a:rPr lang="en-US" sz="3200" spc="-5"/>
              <a:t>FATHER(t) = n</a:t>
            </a:r>
          </a:p>
        </p:txBody>
      </p:sp>
    </p:spTree>
    <p:extLst>
      <p:ext uri="{BB962C8B-B14F-4D97-AF65-F5344CB8AC3E}">
        <p14:creationId xmlns:p14="http://schemas.microsoft.com/office/powerpoint/2010/main" val="2084680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94376" y="1084050"/>
            <a:ext cx="8339357" cy="6533511"/>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902033" y="2891144"/>
            <a:ext cx="9505156"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Áp dụng giải thuật A* để tìm đường đi ngắn nhất A </a:t>
            </a:r>
            <a:r>
              <a:rPr lang="en-US" sz="4000" spc="-5">
                <a:sym typeface="Symbol" panose="05050102010706020507" pitchFamily="18" charset="2"/>
              </a:rPr>
              <a:t> K, với các ước lượng heuristic của các trạng thái so với trạng thái đích được cho ở bảng sau:</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3520165006"/>
              </p:ext>
            </p:extLst>
          </p:nvPr>
        </p:nvGraphicFramePr>
        <p:xfrm>
          <a:off x="1046956" y="7678185"/>
          <a:ext cx="11617408" cy="1038480"/>
        </p:xfrm>
        <a:graphic>
          <a:graphicData uri="http://schemas.openxmlformats.org/drawingml/2006/table">
            <a:tbl>
              <a:tblPr firstRow="1" bandRow="1">
                <a:tableStyleId>{5C22544A-7EE6-4342-B048-85BDC9FD1C3A}</a:tableStyleId>
              </a:tblPr>
              <a:tblGrid>
                <a:gridCol w="1056128">
                  <a:extLst>
                    <a:ext uri="{9D8B030D-6E8A-4147-A177-3AD203B41FA5}">
                      <a16:colId xmlns:a16="http://schemas.microsoft.com/office/drawing/2014/main" val="3683382143"/>
                    </a:ext>
                  </a:extLst>
                </a:gridCol>
                <a:gridCol w="1056128">
                  <a:extLst>
                    <a:ext uri="{9D8B030D-6E8A-4147-A177-3AD203B41FA5}">
                      <a16:colId xmlns:a16="http://schemas.microsoft.com/office/drawing/2014/main" val="4196421383"/>
                    </a:ext>
                  </a:extLst>
                </a:gridCol>
                <a:gridCol w="1056128">
                  <a:extLst>
                    <a:ext uri="{9D8B030D-6E8A-4147-A177-3AD203B41FA5}">
                      <a16:colId xmlns:a16="http://schemas.microsoft.com/office/drawing/2014/main" val="423977337"/>
                    </a:ext>
                  </a:extLst>
                </a:gridCol>
                <a:gridCol w="1056128">
                  <a:extLst>
                    <a:ext uri="{9D8B030D-6E8A-4147-A177-3AD203B41FA5}">
                      <a16:colId xmlns:a16="http://schemas.microsoft.com/office/drawing/2014/main" val="2115721841"/>
                    </a:ext>
                  </a:extLst>
                </a:gridCol>
                <a:gridCol w="1056128">
                  <a:extLst>
                    <a:ext uri="{9D8B030D-6E8A-4147-A177-3AD203B41FA5}">
                      <a16:colId xmlns:a16="http://schemas.microsoft.com/office/drawing/2014/main" val="3071597781"/>
                    </a:ext>
                  </a:extLst>
                </a:gridCol>
                <a:gridCol w="1056128">
                  <a:extLst>
                    <a:ext uri="{9D8B030D-6E8A-4147-A177-3AD203B41FA5}">
                      <a16:colId xmlns:a16="http://schemas.microsoft.com/office/drawing/2014/main" val="224466938"/>
                    </a:ext>
                  </a:extLst>
                </a:gridCol>
                <a:gridCol w="1056128">
                  <a:extLst>
                    <a:ext uri="{9D8B030D-6E8A-4147-A177-3AD203B41FA5}">
                      <a16:colId xmlns:a16="http://schemas.microsoft.com/office/drawing/2014/main" val="3162746277"/>
                    </a:ext>
                  </a:extLst>
                </a:gridCol>
                <a:gridCol w="1056128">
                  <a:extLst>
                    <a:ext uri="{9D8B030D-6E8A-4147-A177-3AD203B41FA5}">
                      <a16:colId xmlns:a16="http://schemas.microsoft.com/office/drawing/2014/main" val="3832202394"/>
                    </a:ext>
                  </a:extLst>
                </a:gridCol>
                <a:gridCol w="1056128">
                  <a:extLst>
                    <a:ext uri="{9D8B030D-6E8A-4147-A177-3AD203B41FA5}">
                      <a16:colId xmlns:a16="http://schemas.microsoft.com/office/drawing/2014/main" val="1236262606"/>
                    </a:ext>
                  </a:extLst>
                </a:gridCol>
                <a:gridCol w="1056128">
                  <a:extLst>
                    <a:ext uri="{9D8B030D-6E8A-4147-A177-3AD203B41FA5}">
                      <a16:colId xmlns:a16="http://schemas.microsoft.com/office/drawing/2014/main" val="1733565050"/>
                    </a:ext>
                  </a:extLst>
                </a:gridCol>
                <a:gridCol w="1056128">
                  <a:extLst>
                    <a:ext uri="{9D8B030D-6E8A-4147-A177-3AD203B41FA5}">
                      <a16:colId xmlns:a16="http://schemas.microsoft.com/office/drawing/2014/main" val="3045918836"/>
                    </a:ext>
                  </a:extLst>
                </a:gridCol>
              </a:tblGrid>
              <a:tr h="370840">
                <a:tc>
                  <a:txBody>
                    <a:bodyPr/>
                    <a:lstStyle/>
                    <a:p>
                      <a:pPr algn="ctr"/>
                      <a:r>
                        <a:rPr lang="en-US"/>
                        <a:t>A</a:t>
                      </a:r>
                    </a:p>
                  </a:txBody>
                  <a:tcPr/>
                </a:tc>
                <a:tc>
                  <a:txBody>
                    <a:bodyPr/>
                    <a:lstStyle/>
                    <a:p>
                      <a:pPr algn="ctr"/>
                      <a:r>
                        <a:rPr lang="en-US"/>
                        <a:t>B</a:t>
                      </a:r>
                    </a:p>
                  </a:txBody>
                  <a:tcPr/>
                </a:tc>
                <a:tc>
                  <a:txBody>
                    <a:bodyPr/>
                    <a:lstStyle/>
                    <a:p>
                      <a:pPr algn="ctr"/>
                      <a:r>
                        <a:rPr lang="en-US"/>
                        <a:t>C</a:t>
                      </a:r>
                    </a:p>
                  </a:txBody>
                  <a:tcPr/>
                </a:tc>
                <a:tc>
                  <a:txBody>
                    <a:bodyPr/>
                    <a:lstStyle/>
                    <a:p>
                      <a:pPr algn="ctr"/>
                      <a:r>
                        <a:rPr lang="en-US"/>
                        <a:t>D</a:t>
                      </a:r>
                    </a:p>
                  </a:txBody>
                  <a:tcPr/>
                </a:tc>
                <a:tc>
                  <a:txBody>
                    <a:bodyPr/>
                    <a:lstStyle/>
                    <a:p>
                      <a:pPr algn="ctr"/>
                      <a:r>
                        <a:rPr lang="en-US"/>
                        <a:t>E</a:t>
                      </a:r>
                    </a:p>
                  </a:txBody>
                  <a:tcPr/>
                </a:tc>
                <a:tc>
                  <a:txBody>
                    <a:bodyPr/>
                    <a:lstStyle/>
                    <a:p>
                      <a:pPr algn="ctr"/>
                      <a:r>
                        <a:rPr lang="en-US"/>
                        <a:t>F</a:t>
                      </a:r>
                    </a:p>
                  </a:txBody>
                  <a:tcPr/>
                </a:tc>
                <a:tc>
                  <a:txBody>
                    <a:bodyPr/>
                    <a:lstStyle/>
                    <a:p>
                      <a:pPr algn="ctr"/>
                      <a:r>
                        <a:rPr lang="en-US"/>
                        <a:t>G</a:t>
                      </a:r>
                    </a:p>
                  </a:txBody>
                  <a:tcPr/>
                </a:tc>
                <a:tc>
                  <a:txBody>
                    <a:bodyPr/>
                    <a:lstStyle/>
                    <a:p>
                      <a:pPr algn="ctr"/>
                      <a:r>
                        <a:rPr lang="en-US"/>
                        <a:t>H</a:t>
                      </a:r>
                    </a:p>
                  </a:txBody>
                  <a:tcPr/>
                </a:tc>
                <a:tc>
                  <a:txBody>
                    <a:bodyPr/>
                    <a:lstStyle/>
                    <a:p>
                      <a:pPr algn="ctr"/>
                      <a:r>
                        <a:rPr lang="en-US"/>
                        <a:t>I</a:t>
                      </a:r>
                    </a:p>
                  </a:txBody>
                  <a:tcPr/>
                </a:tc>
                <a:tc>
                  <a:txBody>
                    <a:bodyPr/>
                    <a:lstStyle/>
                    <a:p>
                      <a:pPr algn="ctr"/>
                      <a:r>
                        <a:rPr lang="en-US"/>
                        <a:t>J</a:t>
                      </a:r>
                    </a:p>
                  </a:txBody>
                  <a:tcPr/>
                </a:tc>
                <a:tc>
                  <a:txBody>
                    <a:bodyPr/>
                    <a:lstStyle/>
                    <a:p>
                      <a:pPr algn="ctr"/>
                      <a:r>
                        <a:rPr lang="en-US"/>
                        <a:t>K</a:t>
                      </a:r>
                    </a:p>
                  </a:txBody>
                  <a:tcPr/>
                </a:tc>
                <a:extLst>
                  <a:ext uri="{0D108BD9-81ED-4DB2-BD59-A6C34878D82A}">
                    <a16:rowId xmlns:a16="http://schemas.microsoft.com/office/drawing/2014/main" val="3005434446"/>
                  </a:ext>
                </a:extLst>
              </a:tr>
              <a:tr h="370840">
                <a:tc>
                  <a:txBody>
                    <a:bodyPr/>
                    <a:lstStyle/>
                    <a:p>
                      <a:pPr algn="ctr"/>
                      <a:r>
                        <a:rPr lang="en-US"/>
                        <a:t>33</a:t>
                      </a:r>
                    </a:p>
                  </a:txBody>
                  <a:tcPr/>
                </a:tc>
                <a:tc>
                  <a:txBody>
                    <a:bodyPr/>
                    <a:lstStyle/>
                    <a:p>
                      <a:pPr algn="ctr"/>
                      <a:r>
                        <a:rPr lang="en-US"/>
                        <a:t>35</a:t>
                      </a:r>
                    </a:p>
                  </a:txBody>
                  <a:tcPr/>
                </a:tc>
                <a:tc>
                  <a:txBody>
                    <a:bodyPr/>
                    <a:lstStyle/>
                    <a:p>
                      <a:pPr algn="ctr"/>
                      <a:r>
                        <a:rPr lang="en-US"/>
                        <a:t>43</a:t>
                      </a:r>
                    </a:p>
                  </a:txBody>
                  <a:tcPr/>
                </a:tc>
                <a:tc>
                  <a:txBody>
                    <a:bodyPr/>
                    <a:lstStyle/>
                    <a:p>
                      <a:pPr algn="ctr"/>
                      <a:r>
                        <a:rPr lang="en-US"/>
                        <a:t>36</a:t>
                      </a:r>
                    </a:p>
                  </a:txBody>
                  <a:tcPr/>
                </a:tc>
                <a:tc>
                  <a:txBody>
                    <a:bodyPr/>
                    <a:lstStyle/>
                    <a:p>
                      <a:pPr algn="ctr"/>
                      <a:r>
                        <a:rPr lang="en-US"/>
                        <a:t>28</a:t>
                      </a:r>
                    </a:p>
                  </a:txBody>
                  <a:tcPr/>
                </a:tc>
                <a:tc>
                  <a:txBody>
                    <a:bodyPr/>
                    <a:lstStyle/>
                    <a:p>
                      <a:pPr algn="ctr"/>
                      <a:r>
                        <a:rPr lang="en-US"/>
                        <a:t>13</a:t>
                      </a:r>
                    </a:p>
                  </a:txBody>
                  <a:tcPr/>
                </a:tc>
                <a:tc>
                  <a:txBody>
                    <a:bodyPr/>
                    <a:lstStyle/>
                    <a:p>
                      <a:pPr algn="ctr"/>
                      <a:r>
                        <a:rPr lang="en-US"/>
                        <a:t>17</a:t>
                      </a:r>
                    </a:p>
                  </a:txBody>
                  <a:tcPr/>
                </a:tc>
                <a:tc>
                  <a:txBody>
                    <a:bodyPr/>
                    <a:lstStyle/>
                    <a:p>
                      <a:pPr algn="ctr"/>
                      <a:r>
                        <a:rPr lang="en-US"/>
                        <a:t>10</a:t>
                      </a:r>
                    </a:p>
                  </a:txBody>
                  <a:tcPr/>
                </a:tc>
                <a:tc>
                  <a:txBody>
                    <a:bodyPr/>
                    <a:lstStyle/>
                    <a:p>
                      <a:pPr algn="ctr"/>
                      <a:r>
                        <a:rPr lang="en-US"/>
                        <a:t>24</a:t>
                      </a:r>
                    </a:p>
                  </a:txBody>
                  <a:tcPr/>
                </a:tc>
                <a:tc>
                  <a:txBody>
                    <a:bodyPr/>
                    <a:lstStyle/>
                    <a:p>
                      <a:pPr algn="ctr"/>
                      <a:r>
                        <a:rPr lang="en-US"/>
                        <a:t>19</a:t>
                      </a:r>
                    </a:p>
                  </a:txBody>
                  <a:tcPr/>
                </a:tc>
                <a:tc>
                  <a:txBody>
                    <a:bodyPr/>
                    <a:lstStyle/>
                    <a:p>
                      <a:pPr algn="ctr"/>
                      <a:r>
                        <a:rPr lang="en-US"/>
                        <a:t>0</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635817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153356" y="2105724"/>
            <a:ext cx="4468221" cy="3500650"/>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5182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a:t>Start = {A}, goal = {K}, OPEN = {A}, CLOSE = </a:t>
            </a:r>
            <a:r>
              <a:rPr lang="en-US" sz="3600" spc="-5" dirty="0">
                <a:sym typeface="Symbol" panose="05050102010706020507" pitchFamily="18" charset="2"/>
              </a:rPr>
              <a:t></a:t>
            </a:r>
          </a:p>
          <a:p>
            <a:pPr marL="583565" marR="5080" indent="-571500" algn="just">
              <a:lnSpc>
                <a:spcPct val="130000"/>
              </a:lnSpc>
              <a:buFont typeface="Wingdings" panose="05000000000000000000" pitchFamily="2" charset="2"/>
              <a:buChar char="§"/>
            </a:pPr>
            <a:r>
              <a:rPr lang="en-US" sz="3600" spc="-5" dirty="0">
                <a:sym typeface="Symbol" panose="05050102010706020507" pitchFamily="18" charset="2"/>
              </a:rPr>
              <a:t>g(A) = 0, f(A) = h(A) = 33</a:t>
            </a:r>
          </a:p>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1. n=A, CLOSE={A}</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g(C) = g(A)+cost(A,C) = 0+10 = 10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f(C) = g(C)+h(C) = 10+43 = 53</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g(D) = g(A)+cost(A,D) = 0+16 = 16</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f(D) = g(D)+h(D) = 16+36 = 49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g(E) = g(A)+cost(A,E) = 0+12 = 12</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f(E) = g(E)+h(E) = 12+28 = 40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g(F) = g(A)+cost(A,F) = 0+20 = 20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f(F) = g(F)+h(F) = 20+13 = 33</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{C,D,E,F}OPEN </a:t>
            </a:r>
            <a:r>
              <a:rPr lang="en-US" sz="3200" spc="-5" dirty="0" err="1">
                <a:sym typeface="Symbol" panose="05050102010706020507" pitchFamily="18" charset="2"/>
              </a:rPr>
              <a:t>và</a:t>
            </a:r>
            <a:r>
              <a:rPr lang="en-US" sz="3200" spc="-5" dirty="0">
                <a:sym typeface="Symbol" panose="05050102010706020507" pitchFamily="18" charset="2"/>
              </a:rPr>
              <a:t> {C,D,E,F}  CLOSE </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OPEN = {F(33), E(40), D(49), C(53)}</a:t>
            </a:r>
            <a:endParaRPr lang="vi-VN" sz="3200" spc="-5" dirty="0"/>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3992265629"/>
              </p:ext>
            </p:extLst>
          </p:nvPr>
        </p:nvGraphicFramePr>
        <p:xfrm>
          <a:off x="10881414" y="6554777"/>
          <a:ext cx="7807404" cy="914400"/>
        </p:xfrm>
        <a:graphic>
          <a:graphicData uri="http://schemas.openxmlformats.org/drawingml/2006/table">
            <a:tbl>
              <a:tblPr firstRow="1" bandRow="1">
                <a:tableStyleId>{5C22544A-7EE6-4342-B048-85BDC9FD1C3A}</a:tableStyleId>
              </a:tblPr>
              <a:tblGrid>
                <a:gridCol w="709764">
                  <a:extLst>
                    <a:ext uri="{9D8B030D-6E8A-4147-A177-3AD203B41FA5}">
                      <a16:colId xmlns:a16="http://schemas.microsoft.com/office/drawing/2014/main" val="3683382143"/>
                    </a:ext>
                  </a:extLst>
                </a:gridCol>
                <a:gridCol w="709764">
                  <a:extLst>
                    <a:ext uri="{9D8B030D-6E8A-4147-A177-3AD203B41FA5}">
                      <a16:colId xmlns:a16="http://schemas.microsoft.com/office/drawing/2014/main" val="4196421383"/>
                    </a:ext>
                  </a:extLst>
                </a:gridCol>
                <a:gridCol w="709764">
                  <a:extLst>
                    <a:ext uri="{9D8B030D-6E8A-4147-A177-3AD203B41FA5}">
                      <a16:colId xmlns:a16="http://schemas.microsoft.com/office/drawing/2014/main" val="423977337"/>
                    </a:ext>
                  </a:extLst>
                </a:gridCol>
                <a:gridCol w="709764">
                  <a:extLst>
                    <a:ext uri="{9D8B030D-6E8A-4147-A177-3AD203B41FA5}">
                      <a16:colId xmlns:a16="http://schemas.microsoft.com/office/drawing/2014/main" val="2115721841"/>
                    </a:ext>
                  </a:extLst>
                </a:gridCol>
                <a:gridCol w="709764">
                  <a:extLst>
                    <a:ext uri="{9D8B030D-6E8A-4147-A177-3AD203B41FA5}">
                      <a16:colId xmlns:a16="http://schemas.microsoft.com/office/drawing/2014/main" val="3071597781"/>
                    </a:ext>
                  </a:extLst>
                </a:gridCol>
                <a:gridCol w="709764">
                  <a:extLst>
                    <a:ext uri="{9D8B030D-6E8A-4147-A177-3AD203B41FA5}">
                      <a16:colId xmlns:a16="http://schemas.microsoft.com/office/drawing/2014/main" val="224466938"/>
                    </a:ext>
                  </a:extLst>
                </a:gridCol>
                <a:gridCol w="709764">
                  <a:extLst>
                    <a:ext uri="{9D8B030D-6E8A-4147-A177-3AD203B41FA5}">
                      <a16:colId xmlns:a16="http://schemas.microsoft.com/office/drawing/2014/main" val="3162746277"/>
                    </a:ext>
                  </a:extLst>
                </a:gridCol>
                <a:gridCol w="709764">
                  <a:extLst>
                    <a:ext uri="{9D8B030D-6E8A-4147-A177-3AD203B41FA5}">
                      <a16:colId xmlns:a16="http://schemas.microsoft.com/office/drawing/2014/main" val="3832202394"/>
                    </a:ext>
                  </a:extLst>
                </a:gridCol>
                <a:gridCol w="709764">
                  <a:extLst>
                    <a:ext uri="{9D8B030D-6E8A-4147-A177-3AD203B41FA5}">
                      <a16:colId xmlns:a16="http://schemas.microsoft.com/office/drawing/2014/main" val="1236262606"/>
                    </a:ext>
                  </a:extLst>
                </a:gridCol>
                <a:gridCol w="709764">
                  <a:extLst>
                    <a:ext uri="{9D8B030D-6E8A-4147-A177-3AD203B41FA5}">
                      <a16:colId xmlns:a16="http://schemas.microsoft.com/office/drawing/2014/main" val="1733565050"/>
                    </a:ext>
                  </a:extLst>
                </a:gridCol>
                <a:gridCol w="709764">
                  <a:extLst>
                    <a:ext uri="{9D8B030D-6E8A-4147-A177-3AD203B41FA5}">
                      <a16:colId xmlns:a16="http://schemas.microsoft.com/office/drawing/2014/main" val="3045918836"/>
                    </a:ext>
                  </a:extLst>
                </a:gridCol>
              </a:tblGrid>
              <a:tr h="407419">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extLst>
                  <a:ext uri="{0D108BD9-81ED-4DB2-BD59-A6C34878D82A}">
                    <a16:rowId xmlns:a16="http://schemas.microsoft.com/office/drawing/2014/main" val="3005434446"/>
                  </a:ext>
                </a:extLst>
              </a:tr>
              <a:tr h="407419">
                <a:tc>
                  <a:txBody>
                    <a:bodyPr/>
                    <a:lstStyle/>
                    <a:p>
                      <a:pPr algn="ctr"/>
                      <a:r>
                        <a:rPr lang="en-US" sz="2400"/>
                        <a:t>33</a:t>
                      </a:r>
                    </a:p>
                  </a:txBody>
                  <a:tcPr/>
                </a:tc>
                <a:tc>
                  <a:txBody>
                    <a:bodyPr/>
                    <a:lstStyle/>
                    <a:p>
                      <a:pPr algn="ctr"/>
                      <a:r>
                        <a:rPr lang="en-US" sz="2400"/>
                        <a:t>35</a:t>
                      </a:r>
                    </a:p>
                  </a:txBody>
                  <a:tcPr/>
                </a:tc>
                <a:tc>
                  <a:txBody>
                    <a:bodyPr/>
                    <a:lstStyle/>
                    <a:p>
                      <a:pPr algn="ctr"/>
                      <a:r>
                        <a:rPr lang="en-US" sz="2400"/>
                        <a:t>43</a:t>
                      </a:r>
                    </a:p>
                  </a:txBody>
                  <a:tcPr/>
                </a:tc>
                <a:tc>
                  <a:txBody>
                    <a:bodyPr/>
                    <a:lstStyle/>
                    <a:p>
                      <a:pPr algn="ctr"/>
                      <a:r>
                        <a:rPr lang="en-US" sz="2400"/>
                        <a:t>36</a:t>
                      </a:r>
                    </a:p>
                  </a:txBody>
                  <a:tcPr/>
                </a:tc>
                <a:tc>
                  <a:txBody>
                    <a:bodyPr/>
                    <a:lstStyle/>
                    <a:p>
                      <a:pPr algn="ctr"/>
                      <a:r>
                        <a:rPr lang="en-US" sz="2400"/>
                        <a:t>28</a:t>
                      </a:r>
                    </a:p>
                  </a:txBody>
                  <a:tcPr/>
                </a:tc>
                <a:tc>
                  <a:txBody>
                    <a:bodyPr/>
                    <a:lstStyle/>
                    <a:p>
                      <a:pPr algn="ctr"/>
                      <a:r>
                        <a:rPr lang="en-US" sz="2400"/>
                        <a:t>13</a:t>
                      </a:r>
                    </a:p>
                  </a:txBody>
                  <a:tcPr/>
                </a:tc>
                <a:tc>
                  <a:txBody>
                    <a:bodyPr/>
                    <a:lstStyle/>
                    <a:p>
                      <a:pPr algn="ctr"/>
                      <a:r>
                        <a:rPr lang="en-US" sz="2400"/>
                        <a:t>17</a:t>
                      </a:r>
                    </a:p>
                  </a:txBody>
                  <a:tcPr/>
                </a:tc>
                <a:tc>
                  <a:txBody>
                    <a:bodyPr/>
                    <a:lstStyle/>
                    <a:p>
                      <a:pPr algn="ctr"/>
                      <a:r>
                        <a:rPr lang="en-US" sz="2400"/>
                        <a:t>10</a:t>
                      </a:r>
                    </a:p>
                  </a:txBody>
                  <a:tcPr/>
                </a:tc>
                <a:tc>
                  <a:txBody>
                    <a:bodyPr/>
                    <a:lstStyle/>
                    <a:p>
                      <a:pPr algn="ctr"/>
                      <a:r>
                        <a:rPr lang="en-US" sz="2400"/>
                        <a:t>24</a:t>
                      </a:r>
                    </a:p>
                  </a:txBody>
                  <a:tcPr/>
                </a:tc>
                <a:tc>
                  <a:txBody>
                    <a:bodyPr/>
                    <a:lstStyle/>
                    <a:p>
                      <a:pPr algn="ctr"/>
                      <a:r>
                        <a:rPr lang="en-US" sz="2400"/>
                        <a:t>19</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sp>
        <p:nvSpPr>
          <p:cNvPr id="7" name="TextBox 6">
            <a:extLst>
              <a:ext uri="{FF2B5EF4-FFF2-40B4-BE49-F238E27FC236}">
                <a16:creationId xmlns:a16="http://schemas.microsoft.com/office/drawing/2014/main" id="{A805BF5E-BC7C-FB25-51AC-5061E2F3C206}"/>
              </a:ext>
            </a:extLst>
          </p:cNvPr>
          <p:cNvSpPr txBox="1"/>
          <p:nvPr/>
        </p:nvSpPr>
        <p:spPr>
          <a:xfrm>
            <a:off x="11888708" y="8482739"/>
            <a:ext cx="7121604"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 E, D, C) = A</a:t>
            </a:r>
            <a:endParaRPr lang="vi-VN" sz="3200" spc="-5"/>
          </a:p>
        </p:txBody>
      </p:sp>
    </p:spTree>
    <p:extLst>
      <p:ext uri="{BB962C8B-B14F-4D97-AF65-F5344CB8AC3E}">
        <p14:creationId xmlns:p14="http://schemas.microsoft.com/office/powerpoint/2010/main" val="3561747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153356" y="2105724"/>
            <a:ext cx="4468221" cy="3500650"/>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11818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Bước 2. n=F, CLOSE={A,F}, OPEN = {E,D,C}</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a:t>
            </a:r>
            <a:r>
              <a:rPr lang="en-US" sz="3200" spc="-5" baseline="-25000">
                <a:sym typeface="Symbol" panose="05050102010706020507" pitchFamily="18" charset="2"/>
              </a:rPr>
              <a:t>new</a:t>
            </a:r>
            <a:r>
              <a:rPr lang="en-US" sz="3200" spc="-5">
                <a:sym typeface="Symbol" panose="05050102010706020507" pitchFamily="18" charset="2"/>
              </a:rPr>
              <a:t>(A) = g(F)+cost(F,A) = 20+20 = 40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a:t>
            </a:r>
            <a:r>
              <a:rPr lang="en-US" sz="3200" spc="-5" baseline="-25000">
                <a:sym typeface="Symbol" panose="05050102010706020507" pitchFamily="18" charset="2"/>
              </a:rPr>
              <a:t>new</a:t>
            </a:r>
            <a:r>
              <a:rPr lang="en-US" sz="3200" spc="-5">
                <a:sym typeface="Symbol" panose="05050102010706020507" pitchFamily="18" charset="2"/>
              </a:rPr>
              <a:t>(A) = g(A)+h(A) = 40+33 = 73</a:t>
            </a:r>
          </a:p>
          <a:p>
            <a:pPr marL="1955165" marR="5080" lvl="3"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t=A  CLOSE, f</a:t>
            </a:r>
            <a:r>
              <a:rPr lang="en-US" sz="2800" spc="-5" baseline="-25000">
                <a:solidFill>
                  <a:srgbClr val="FF0000"/>
                </a:solidFill>
                <a:sym typeface="Symbol" panose="05050102010706020507" pitchFamily="18" charset="2"/>
              </a:rPr>
              <a:t>new</a:t>
            </a:r>
            <a:r>
              <a:rPr lang="en-US" sz="2800" spc="-5">
                <a:solidFill>
                  <a:srgbClr val="FF0000"/>
                </a:solidFill>
                <a:sym typeface="Symbol" panose="05050102010706020507" pitchFamily="18" charset="2"/>
              </a:rPr>
              <a:t>(A) &lt; f(t) (73 &lt; 55): FALSE</a:t>
            </a:r>
          </a:p>
          <a:p>
            <a:pPr marL="1955165" marR="5080" lvl="3"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g(A)=0, f(A)=33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g(J) = g(F)+cost(F,J) = 20+12 = 32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f(J) = g(J)+h(J) = 32+19 = 51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g(H) = g(F)+cost(F,H) = 20+16 = 36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f(H) = g(H)+h(H) = 36+10 = 46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g(K) = g(F)+cost(F,K) = 20+13 = 33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f(K) = g(K)+h(K) = 33+0 = 33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{H,J,K}OPEN và {H,J,K}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{K(33),E(40), H(46), D(49), J(51), C(53)</a:t>
            </a:r>
            <a:endParaRPr lang="vi-VN" sz="32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1723474747"/>
              </p:ext>
            </p:extLst>
          </p:nvPr>
        </p:nvGraphicFramePr>
        <p:xfrm>
          <a:off x="10826986" y="6829716"/>
          <a:ext cx="7807404" cy="914400"/>
        </p:xfrm>
        <a:graphic>
          <a:graphicData uri="http://schemas.openxmlformats.org/drawingml/2006/table">
            <a:tbl>
              <a:tblPr firstRow="1" bandRow="1">
                <a:tableStyleId>{5C22544A-7EE6-4342-B048-85BDC9FD1C3A}</a:tableStyleId>
              </a:tblPr>
              <a:tblGrid>
                <a:gridCol w="709764">
                  <a:extLst>
                    <a:ext uri="{9D8B030D-6E8A-4147-A177-3AD203B41FA5}">
                      <a16:colId xmlns:a16="http://schemas.microsoft.com/office/drawing/2014/main" val="3683382143"/>
                    </a:ext>
                  </a:extLst>
                </a:gridCol>
                <a:gridCol w="709764">
                  <a:extLst>
                    <a:ext uri="{9D8B030D-6E8A-4147-A177-3AD203B41FA5}">
                      <a16:colId xmlns:a16="http://schemas.microsoft.com/office/drawing/2014/main" val="4196421383"/>
                    </a:ext>
                  </a:extLst>
                </a:gridCol>
                <a:gridCol w="709764">
                  <a:extLst>
                    <a:ext uri="{9D8B030D-6E8A-4147-A177-3AD203B41FA5}">
                      <a16:colId xmlns:a16="http://schemas.microsoft.com/office/drawing/2014/main" val="423977337"/>
                    </a:ext>
                  </a:extLst>
                </a:gridCol>
                <a:gridCol w="709764">
                  <a:extLst>
                    <a:ext uri="{9D8B030D-6E8A-4147-A177-3AD203B41FA5}">
                      <a16:colId xmlns:a16="http://schemas.microsoft.com/office/drawing/2014/main" val="2115721841"/>
                    </a:ext>
                  </a:extLst>
                </a:gridCol>
                <a:gridCol w="709764">
                  <a:extLst>
                    <a:ext uri="{9D8B030D-6E8A-4147-A177-3AD203B41FA5}">
                      <a16:colId xmlns:a16="http://schemas.microsoft.com/office/drawing/2014/main" val="3071597781"/>
                    </a:ext>
                  </a:extLst>
                </a:gridCol>
                <a:gridCol w="709764">
                  <a:extLst>
                    <a:ext uri="{9D8B030D-6E8A-4147-A177-3AD203B41FA5}">
                      <a16:colId xmlns:a16="http://schemas.microsoft.com/office/drawing/2014/main" val="224466938"/>
                    </a:ext>
                  </a:extLst>
                </a:gridCol>
                <a:gridCol w="709764">
                  <a:extLst>
                    <a:ext uri="{9D8B030D-6E8A-4147-A177-3AD203B41FA5}">
                      <a16:colId xmlns:a16="http://schemas.microsoft.com/office/drawing/2014/main" val="3162746277"/>
                    </a:ext>
                  </a:extLst>
                </a:gridCol>
                <a:gridCol w="709764">
                  <a:extLst>
                    <a:ext uri="{9D8B030D-6E8A-4147-A177-3AD203B41FA5}">
                      <a16:colId xmlns:a16="http://schemas.microsoft.com/office/drawing/2014/main" val="3832202394"/>
                    </a:ext>
                  </a:extLst>
                </a:gridCol>
                <a:gridCol w="709764">
                  <a:extLst>
                    <a:ext uri="{9D8B030D-6E8A-4147-A177-3AD203B41FA5}">
                      <a16:colId xmlns:a16="http://schemas.microsoft.com/office/drawing/2014/main" val="1236262606"/>
                    </a:ext>
                  </a:extLst>
                </a:gridCol>
                <a:gridCol w="709764">
                  <a:extLst>
                    <a:ext uri="{9D8B030D-6E8A-4147-A177-3AD203B41FA5}">
                      <a16:colId xmlns:a16="http://schemas.microsoft.com/office/drawing/2014/main" val="1733565050"/>
                    </a:ext>
                  </a:extLst>
                </a:gridCol>
                <a:gridCol w="709764">
                  <a:extLst>
                    <a:ext uri="{9D8B030D-6E8A-4147-A177-3AD203B41FA5}">
                      <a16:colId xmlns:a16="http://schemas.microsoft.com/office/drawing/2014/main" val="3045918836"/>
                    </a:ext>
                  </a:extLst>
                </a:gridCol>
              </a:tblGrid>
              <a:tr h="407419">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extLst>
                  <a:ext uri="{0D108BD9-81ED-4DB2-BD59-A6C34878D82A}">
                    <a16:rowId xmlns:a16="http://schemas.microsoft.com/office/drawing/2014/main" val="3005434446"/>
                  </a:ext>
                </a:extLst>
              </a:tr>
              <a:tr h="407419">
                <a:tc>
                  <a:txBody>
                    <a:bodyPr/>
                    <a:lstStyle/>
                    <a:p>
                      <a:pPr algn="ctr"/>
                      <a:r>
                        <a:rPr lang="en-US" sz="2400"/>
                        <a:t>33</a:t>
                      </a:r>
                    </a:p>
                  </a:txBody>
                  <a:tcPr/>
                </a:tc>
                <a:tc>
                  <a:txBody>
                    <a:bodyPr/>
                    <a:lstStyle/>
                    <a:p>
                      <a:pPr algn="ctr"/>
                      <a:r>
                        <a:rPr lang="en-US" sz="2400"/>
                        <a:t>35</a:t>
                      </a:r>
                    </a:p>
                  </a:txBody>
                  <a:tcPr/>
                </a:tc>
                <a:tc>
                  <a:txBody>
                    <a:bodyPr/>
                    <a:lstStyle/>
                    <a:p>
                      <a:pPr algn="ctr"/>
                      <a:r>
                        <a:rPr lang="en-US" sz="2400"/>
                        <a:t>43</a:t>
                      </a:r>
                    </a:p>
                  </a:txBody>
                  <a:tcPr/>
                </a:tc>
                <a:tc>
                  <a:txBody>
                    <a:bodyPr/>
                    <a:lstStyle/>
                    <a:p>
                      <a:pPr algn="ctr"/>
                      <a:r>
                        <a:rPr lang="en-US" sz="2400"/>
                        <a:t>36</a:t>
                      </a:r>
                    </a:p>
                  </a:txBody>
                  <a:tcPr/>
                </a:tc>
                <a:tc>
                  <a:txBody>
                    <a:bodyPr/>
                    <a:lstStyle/>
                    <a:p>
                      <a:pPr algn="ctr"/>
                      <a:r>
                        <a:rPr lang="en-US" sz="2400"/>
                        <a:t>28</a:t>
                      </a:r>
                    </a:p>
                  </a:txBody>
                  <a:tcPr/>
                </a:tc>
                <a:tc>
                  <a:txBody>
                    <a:bodyPr/>
                    <a:lstStyle/>
                    <a:p>
                      <a:pPr algn="ctr"/>
                      <a:r>
                        <a:rPr lang="en-US" sz="2400"/>
                        <a:t>13</a:t>
                      </a:r>
                    </a:p>
                  </a:txBody>
                  <a:tcPr/>
                </a:tc>
                <a:tc>
                  <a:txBody>
                    <a:bodyPr/>
                    <a:lstStyle/>
                    <a:p>
                      <a:pPr algn="ctr"/>
                      <a:r>
                        <a:rPr lang="en-US" sz="2400"/>
                        <a:t>17</a:t>
                      </a:r>
                    </a:p>
                  </a:txBody>
                  <a:tcPr/>
                </a:tc>
                <a:tc>
                  <a:txBody>
                    <a:bodyPr/>
                    <a:lstStyle/>
                    <a:p>
                      <a:pPr algn="ctr"/>
                      <a:r>
                        <a:rPr lang="en-US" sz="2400"/>
                        <a:t>10</a:t>
                      </a:r>
                    </a:p>
                  </a:txBody>
                  <a:tcPr/>
                </a:tc>
                <a:tc>
                  <a:txBody>
                    <a:bodyPr/>
                    <a:lstStyle/>
                    <a:p>
                      <a:pPr algn="ctr"/>
                      <a:r>
                        <a:rPr lang="en-US" sz="2400"/>
                        <a:t>24</a:t>
                      </a:r>
                    </a:p>
                  </a:txBody>
                  <a:tcPr/>
                </a:tc>
                <a:tc>
                  <a:txBody>
                    <a:bodyPr/>
                    <a:lstStyle/>
                    <a:p>
                      <a:pPr algn="ctr"/>
                      <a:r>
                        <a:rPr lang="en-US" sz="2400"/>
                        <a:t>19</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sp>
        <p:nvSpPr>
          <p:cNvPr id="7" name="TextBox 6">
            <a:extLst>
              <a:ext uri="{FF2B5EF4-FFF2-40B4-BE49-F238E27FC236}">
                <a16:creationId xmlns:a16="http://schemas.microsoft.com/office/drawing/2014/main" id="{A805BF5E-BC7C-FB25-51AC-5061E2F3C206}"/>
              </a:ext>
            </a:extLst>
          </p:cNvPr>
          <p:cNvSpPr txBox="1"/>
          <p:nvPr/>
        </p:nvSpPr>
        <p:spPr>
          <a:xfrm>
            <a:off x="13238956" y="8209283"/>
            <a:ext cx="5771356"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Father(J, H, K) = F</a:t>
            </a:r>
            <a:endParaRPr lang="vi-VN" sz="3200" spc="-5"/>
          </a:p>
        </p:txBody>
      </p:sp>
    </p:spTree>
    <p:extLst>
      <p:ext uri="{BB962C8B-B14F-4D97-AF65-F5344CB8AC3E}">
        <p14:creationId xmlns:p14="http://schemas.microsoft.com/office/powerpoint/2010/main" val="3394643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57756" y="2105724"/>
            <a:ext cx="7363821" cy="5769222"/>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187647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Bước 3. n=K, TRUE</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Father(J, H, K) = F</a:t>
            </a:r>
            <a:endParaRPr lang="vi-VN" sz="3200" spc="-5"/>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 E, D, C) = A</a:t>
            </a:r>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596952445"/>
              </p:ext>
            </p:extLst>
          </p:nvPr>
        </p:nvGraphicFramePr>
        <p:xfrm>
          <a:off x="10249653" y="8547100"/>
          <a:ext cx="7807404" cy="914400"/>
        </p:xfrm>
        <a:graphic>
          <a:graphicData uri="http://schemas.openxmlformats.org/drawingml/2006/table">
            <a:tbl>
              <a:tblPr firstRow="1" bandRow="1">
                <a:tableStyleId>{5C22544A-7EE6-4342-B048-85BDC9FD1C3A}</a:tableStyleId>
              </a:tblPr>
              <a:tblGrid>
                <a:gridCol w="709764">
                  <a:extLst>
                    <a:ext uri="{9D8B030D-6E8A-4147-A177-3AD203B41FA5}">
                      <a16:colId xmlns:a16="http://schemas.microsoft.com/office/drawing/2014/main" val="3683382143"/>
                    </a:ext>
                  </a:extLst>
                </a:gridCol>
                <a:gridCol w="709764">
                  <a:extLst>
                    <a:ext uri="{9D8B030D-6E8A-4147-A177-3AD203B41FA5}">
                      <a16:colId xmlns:a16="http://schemas.microsoft.com/office/drawing/2014/main" val="4196421383"/>
                    </a:ext>
                  </a:extLst>
                </a:gridCol>
                <a:gridCol w="709764">
                  <a:extLst>
                    <a:ext uri="{9D8B030D-6E8A-4147-A177-3AD203B41FA5}">
                      <a16:colId xmlns:a16="http://schemas.microsoft.com/office/drawing/2014/main" val="423977337"/>
                    </a:ext>
                  </a:extLst>
                </a:gridCol>
                <a:gridCol w="709764">
                  <a:extLst>
                    <a:ext uri="{9D8B030D-6E8A-4147-A177-3AD203B41FA5}">
                      <a16:colId xmlns:a16="http://schemas.microsoft.com/office/drawing/2014/main" val="2115721841"/>
                    </a:ext>
                  </a:extLst>
                </a:gridCol>
                <a:gridCol w="709764">
                  <a:extLst>
                    <a:ext uri="{9D8B030D-6E8A-4147-A177-3AD203B41FA5}">
                      <a16:colId xmlns:a16="http://schemas.microsoft.com/office/drawing/2014/main" val="3071597781"/>
                    </a:ext>
                  </a:extLst>
                </a:gridCol>
                <a:gridCol w="709764">
                  <a:extLst>
                    <a:ext uri="{9D8B030D-6E8A-4147-A177-3AD203B41FA5}">
                      <a16:colId xmlns:a16="http://schemas.microsoft.com/office/drawing/2014/main" val="224466938"/>
                    </a:ext>
                  </a:extLst>
                </a:gridCol>
                <a:gridCol w="709764">
                  <a:extLst>
                    <a:ext uri="{9D8B030D-6E8A-4147-A177-3AD203B41FA5}">
                      <a16:colId xmlns:a16="http://schemas.microsoft.com/office/drawing/2014/main" val="3162746277"/>
                    </a:ext>
                  </a:extLst>
                </a:gridCol>
                <a:gridCol w="709764">
                  <a:extLst>
                    <a:ext uri="{9D8B030D-6E8A-4147-A177-3AD203B41FA5}">
                      <a16:colId xmlns:a16="http://schemas.microsoft.com/office/drawing/2014/main" val="3832202394"/>
                    </a:ext>
                  </a:extLst>
                </a:gridCol>
                <a:gridCol w="709764">
                  <a:extLst>
                    <a:ext uri="{9D8B030D-6E8A-4147-A177-3AD203B41FA5}">
                      <a16:colId xmlns:a16="http://schemas.microsoft.com/office/drawing/2014/main" val="1236262606"/>
                    </a:ext>
                  </a:extLst>
                </a:gridCol>
                <a:gridCol w="709764">
                  <a:extLst>
                    <a:ext uri="{9D8B030D-6E8A-4147-A177-3AD203B41FA5}">
                      <a16:colId xmlns:a16="http://schemas.microsoft.com/office/drawing/2014/main" val="1733565050"/>
                    </a:ext>
                  </a:extLst>
                </a:gridCol>
                <a:gridCol w="709764">
                  <a:extLst>
                    <a:ext uri="{9D8B030D-6E8A-4147-A177-3AD203B41FA5}">
                      <a16:colId xmlns:a16="http://schemas.microsoft.com/office/drawing/2014/main" val="3045918836"/>
                    </a:ext>
                  </a:extLst>
                </a:gridCol>
              </a:tblGrid>
              <a:tr h="407419">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extLst>
                  <a:ext uri="{0D108BD9-81ED-4DB2-BD59-A6C34878D82A}">
                    <a16:rowId xmlns:a16="http://schemas.microsoft.com/office/drawing/2014/main" val="3005434446"/>
                  </a:ext>
                </a:extLst>
              </a:tr>
              <a:tr h="407419">
                <a:tc>
                  <a:txBody>
                    <a:bodyPr/>
                    <a:lstStyle/>
                    <a:p>
                      <a:pPr algn="ctr"/>
                      <a:r>
                        <a:rPr lang="en-US" sz="2400"/>
                        <a:t>33</a:t>
                      </a:r>
                    </a:p>
                  </a:txBody>
                  <a:tcPr/>
                </a:tc>
                <a:tc>
                  <a:txBody>
                    <a:bodyPr/>
                    <a:lstStyle/>
                    <a:p>
                      <a:pPr algn="ctr"/>
                      <a:r>
                        <a:rPr lang="en-US" sz="2400"/>
                        <a:t>35</a:t>
                      </a:r>
                    </a:p>
                  </a:txBody>
                  <a:tcPr/>
                </a:tc>
                <a:tc>
                  <a:txBody>
                    <a:bodyPr/>
                    <a:lstStyle/>
                    <a:p>
                      <a:pPr algn="ctr"/>
                      <a:r>
                        <a:rPr lang="en-US" sz="2400"/>
                        <a:t>43</a:t>
                      </a:r>
                    </a:p>
                  </a:txBody>
                  <a:tcPr/>
                </a:tc>
                <a:tc>
                  <a:txBody>
                    <a:bodyPr/>
                    <a:lstStyle/>
                    <a:p>
                      <a:pPr algn="ctr"/>
                      <a:r>
                        <a:rPr lang="en-US" sz="2400"/>
                        <a:t>36</a:t>
                      </a:r>
                    </a:p>
                  </a:txBody>
                  <a:tcPr/>
                </a:tc>
                <a:tc>
                  <a:txBody>
                    <a:bodyPr/>
                    <a:lstStyle/>
                    <a:p>
                      <a:pPr algn="ctr"/>
                      <a:r>
                        <a:rPr lang="en-US" sz="2400"/>
                        <a:t>28</a:t>
                      </a:r>
                    </a:p>
                  </a:txBody>
                  <a:tcPr/>
                </a:tc>
                <a:tc>
                  <a:txBody>
                    <a:bodyPr/>
                    <a:lstStyle/>
                    <a:p>
                      <a:pPr algn="ctr"/>
                      <a:r>
                        <a:rPr lang="en-US" sz="2400"/>
                        <a:t>13</a:t>
                      </a:r>
                    </a:p>
                  </a:txBody>
                  <a:tcPr/>
                </a:tc>
                <a:tc>
                  <a:txBody>
                    <a:bodyPr/>
                    <a:lstStyle/>
                    <a:p>
                      <a:pPr algn="ctr"/>
                      <a:r>
                        <a:rPr lang="en-US" sz="2400"/>
                        <a:t>17</a:t>
                      </a:r>
                    </a:p>
                  </a:txBody>
                  <a:tcPr/>
                </a:tc>
                <a:tc>
                  <a:txBody>
                    <a:bodyPr/>
                    <a:lstStyle/>
                    <a:p>
                      <a:pPr algn="ctr"/>
                      <a:r>
                        <a:rPr lang="en-US" sz="2400"/>
                        <a:t>10</a:t>
                      </a:r>
                    </a:p>
                  </a:txBody>
                  <a:tcPr/>
                </a:tc>
                <a:tc>
                  <a:txBody>
                    <a:bodyPr/>
                    <a:lstStyle/>
                    <a:p>
                      <a:pPr algn="ctr"/>
                      <a:r>
                        <a:rPr lang="en-US" sz="2400"/>
                        <a:t>24</a:t>
                      </a:r>
                    </a:p>
                  </a:txBody>
                  <a:tcPr/>
                </a:tc>
                <a:tc>
                  <a:txBody>
                    <a:bodyPr/>
                    <a:lstStyle/>
                    <a:p>
                      <a:pPr algn="ctr"/>
                      <a:r>
                        <a:rPr lang="en-US" sz="2400"/>
                        <a:t>19</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sp>
        <p:nvSpPr>
          <p:cNvPr id="6" name="object 20">
            <a:extLst>
              <a:ext uri="{FF2B5EF4-FFF2-40B4-BE49-F238E27FC236}">
                <a16:creationId xmlns:a16="http://schemas.microsoft.com/office/drawing/2014/main" id="{D2A7593E-1F23-2845-B622-62AA8D1B794F}"/>
              </a:ext>
            </a:extLst>
          </p:cNvPr>
          <p:cNvSpPr txBox="1"/>
          <p:nvPr/>
        </p:nvSpPr>
        <p:spPr>
          <a:xfrm>
            <a:off x="842054" y="4531862"/>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F K </a:t>
            </a:r>
            <a:endParaRPr lang="vi-VN" sz="4400" spc="-5">
              <a:solidFill>
                <a:schemeClr val="bg1"/>
              </a:solidFill>
              <a:cs typeface="Source Sans Pro Light"/>
            </a:endParaRPr>
          </a:p>
        </p:txBody>
      </p:sp>
    </p:spTree>
    <p:extLst>
      <p:ext uri="{BB962C8B-B14F-4D97-AF65-F5344CB8AC3E}">
        <p14:creationId xmlns:p14="http://schemas.microsoft.com/office/powerpoint/2010/main" val="4094732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mc:Choice xmlns:a14="http://schemas.microsoft.com/office/drawing/2010/main" Requires="a14">
          <p:sp>
            <p:nvSpPr>
              <p:cNvPr id="20" name="object 20"/>
              <p:cNvSpPr txBox="1"/>
              <p:nvPr/>
            </p:nvSpPr>
            <p:spPr>
              <a:xfrm>
                <a:off x="757564" y="2603500"/>
                <a:ext cx="16916400" cy="785676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a:cs typeface="Source Sans Pro Light"/>
                  </a:rPr>
                  <a:t>1. </a:t>
                </a:r>
                <a:r>
                  <a:rPr lang="en-US" sz="4400" spc="-5" dirty="0" err="1">
                    <a:cs typeface="Source Sans Pro Light"/>
                  </a:rPr>
                  <a:t>Đặt</a:t>
                </a:r>
                <a:r>
                  <a:rPr lang="en-US" sz="4400" spc="-5" dirty="0">
                    <a:cs typeface="Source Sans Pro Light"/>
                  </a:rPr>
                  <a:t> OPEN </a:t>
                </a:r>
                <a:r>
                  <a:rPr lang="en-US" sz="4400" spc="-5" dirty="0" err="1">
                    <a:cs typeface="Source Sans Pro Light"/>
                  </a:rPr>
                  <a:t>chứa</a:t>
                </a:r>
                <a:r>
                  <a:rPr lang="en-US" sz="4400" spc="-5" dirty="0">
                    <a:cs typeface="Source Sans Pro Light"/>
                  </a:rPr>
                  <a:t> </a:t>
                </a:r>
                <a:r>
                  <a:rPr lang="en-US" sz="4400" spc="-5" dirty="0" err="1">
                    <a:cs typeface="Source Sans Pro Light"/>
                  </a:rPr>
                  <a:t>trạng</a:t>
                </a:r>
                <a:r>
                  <a:rPr lang="en-US" sz="4400" spc="-5" dirty="0">
                    <a:cs typeface="Source Sans Pro Light"/>
                  </a:rPr>
                  <a:t> </a:t>
                </a:r>
                <a:r>
                  <a:rPr lang="en-US" sz="4400" spc="-5" dirty="0" err="1">
                    <a:cs typeface="Source Sans Pro Light"/>
                  </a:rPr>
                  <a:t>thái</a:t>
                </a:r>
                <a:r>
                  <a:rPr lang="en-US" sz="4400" spc="-5" dirty="0">
                    <a:cs typeface="Source Sans Pro Light"/>
                  </a:rPr>
                  <a:t> </a:t>
                </a:r>
                <a:r>
                  <a:rPr lang="en-US" sz="4400" spc="-5" dirty="0" err="1">
                    <a:cs typeface="Source Sans Pro Light"/>
                  </a:rPr>
                  <a:t>đầu</a:t>
                </a:r>
                <a:endParaRPr lang="en-US" sz="4400" spc="-5" dirty="0">
                  <a:cs typeface="Source Sans Pro Light"/>
                </a:endParaRPr>
              </a:p>
              <a:p>
                <a:pPr marL="583565" marR="5080" indent="-571500" algn="just">
                  <a:lnSpc>
                    <a:spcPct val="130000"/>
                  </a:lnSpc>
                  <a:buFont typeface="Wingdings" panose="05000000000000000000" pitchFamily="2" charset="2"/>
                  <a:buChar char="§"/>
                </a:pPr>
                <a:r>
                  <a:rPr lang="en-US" sz="4400" spc="-5" dirty="0"/>
                  <a:t>2. </a:t>
                </a:r>
                <a:r>
                  <a:rPr lang="en-US" sz="4400" spc="-5" dirty="0" err="1"/>
                  <a:t>Lặp</a:t>
                </a:r>
                <a:r>
                  <a:rPr lang="en-US" sz="4400" spc="-5" dirty="0"/>
                  <a:t> </a:t>
                </a:r>
                <a:r>
                  <a:rPr lang="en-US" sz="4400" spc="-5" dirty="0" err="1"/>
                  <a:t>cho</a:t>
                </a:r>
                <a:r>
                  <a:rPr lang="en-US" sz="4400" spc="-5" dirty="0"/>
                  <a:t> </a:t>
                </a:r>
                <a:r>
                  <a:rPr lang="en-US" sz="4400" spc="-5" dirty="0" err="1"/>
                  <a:t>đến</a:t>
                </a:r>
                <a:r>
                  <a:rPr lang="en-US" sz="4400" spc="-5" dirty="0"/>
                  <a:t> </a:t>
                </a:r>
                <a:r>
                  <a:rPr lang="en-US" sz="4400" spc="-5" dirty="0" err="1"/>
                  <a:t>khi</a:t>
                </a:r>
                <a:r>
                  <a:rPr lang="en-US" sz="4400" spc="-5" dirty="0"/>
                  <a:t> </a:t>
                </a:r>
                <a:r>
                  <a:rPr lang="en-US" sz="4400" spc="-5" dirty="0" err="1"/>
                  <a:t>tìm</a:t>
                </a:r>
                <a:r>
                  <a:rPr lang="en-US" sz="4400" spc="-5" dirty="0"/>
                  <a:t> </a:t>
                </a:r>
                <a:r>
                  <a:rPr lang="en-US" sz="4400" spc="-5" dirty="0" err="1"/>
                  <a:t>được</a:t>
                </a:r>
                <a:r>
                  <a:rPr lang="en-US" sz="4400" spc="-5" dirty="0"/>
                  <a:t> </a:t>
                </a:r>
                <a:r>
                  <a:rPr lang="en-US" sz="4400" spc="-5" dirty="0" err="1"/>
                  <a:t>trạng</a:t>
                </a:r>
                <a:r>
                  <a:rPr lang="en-US" sz="4400" spc="-5" dirty="0"/>
                  <a:t> </a:t>
                </a:r>
                <a:r>
                  <a:rPr lang="en-US" sz="4400" spc="-5" dirty="0" err="1"/>
                  <a:t>thái</a:t>
                </a:r>
                <a:r>
                  <a:rPr lang="en-US" sz="4400" spc="-5" dirty="0"/>
                  <a:t> </a:t>
                </a:r>
                <a:r>
                  <a:rPr lang="en-US" sz="4400" spc="-5" dirty="0" err="1"/>
                  <a:t>đích</a:t>
                </a:r>
                <a:r>
                  <a:rPr lang="en-US" sz="4400" spc="-5" dirty="0"/>
                  <a:t> </a:t>
                </a:r>
                <a:r>
                  <a:rPr lang="en-US" sz="4400" spc="-5" dirty="0" err="1"/>
                  <a:t>hoặc</a:t>
                </a:r>
                <a:r>
                  <a:rPr lang="en-US" sz="4400" spc="-5" dirty="0"/>
                  <a:t> </a:t>
                </a:r>
                <a:r>
                  <a:rPr lang="en-US" sz="4400" spc="-5" dirty="0" err="1"/>
                  <a:t>không</a:t>
                </a:r>
                <a:r>
                  <a:rPr lang="en-US" sz="4400" spc="-5" dirty="0"/>
                  <a:t> </a:t>
                </a:r>
                <a:r>
                  <a:rPr lang="en-US" sz="4400" spc="-5" dirty="0" err="1"/>
                  <a:t>còn</a:t>
                </a:r>
                <a:r>
                  <a:rPr lang="en-US" sz="4400" spc="-5" dirty="0"/>
                  <a:t> </a:t>
                </a:r>
                <a:r>
                  <a:rPr lang="en-US" sz="4400" spc="-5" dirty="0" err="1"/>
                  <a:t>nút</a:t>
                </a:r>
                <a:r>
                  <a:rPr lang="en-US" sz="4400" spc="-5" dirty="0"/>
                  <a:t> </a:t>
                </a:r>
                <a:r>
                  <a:rPr lang="en-US" sz="4400" spc="-5" dirty="0" err="1"/>
                  <a:t>nào</a:t>
                </a:r>
                <a:r>
                  <a:rPr lang="en-US" sz="4400" spc="-5" dirty="0"/>
                  <a:t> </a:t>
                </a:r>
                <a:r>
                  <a:rPr lang="en-US" sz="4400" spc="-5" dirty="0" err="1"/>
                  <a:t>trong</a:t>
                </a:r>
                <a:r>
                  <a:rPr lang="en-US" sz="4400" spc="-5" dirty="0"/>
                  <a:t> OPEN, </a:t>
                </a:r>
                <a:r>
                  <a:rPr lang="en-US" sz="4400" spc="-5" dirty="0" err="1"/>
                  <a:t>thực</a:t>
                </a:r>
                <a:r>
                  <a:rPr lang="en-US" sz="4400" spc="-5" dirty="0"/>
                  <a:t> </a:t>
                </a:r>
                <a:r>
                  <a:rPr lang="en-US" sz="4400" spc="-5" dirty="0" err="1"/>
                  <a:t>hiện</a:t>
                </a:r>
                <a:r>
                  <a:rPr lang="en-US" sz="4400" spc="-5" dirty="0"/>
                  <a:t>:</a:t>
                </a:r>
              </a:p>
              <a:p>
                <a:pPr marL="1497965" marR="5080" lvl="2" indent="-571500" algn="just">
                  <a:lnSpc>
                    <a:spcPct val="130000"/>
                  </a:lnSpc>
                  <a:buFont typeface="Wingdings" panose="05000000000000000000" pitchFamily="2" charset="2"/>
                  <a:buChar char="§"/>
                </a:pPr>
                <a:r>
                  <a:rPr lang="en-US" sz="4400" spc="-5" dirty="0"/>
                  <a:t>2.1. </a:t>
                </a:r>
                <a:r>
                  <a:rPr lang="en-US" sz="4400" spc="-5" dirty="0" err="1"/>
                  <a:t>Chọn</a:t>
                </a:r>
                <a:r>
                  <a:rPr lang="en-US" sz="4400" spc="-5" dirty="0"/>
                  <a:t> </a:t>
                </a:r>
                <a:r>
                  <a:rPr lang="en-US" sz="4400" spc="-5" dirty="0" err="1"/>
                  <a:t>trạng</a:t>
                </a:r>
                <a:r>
                  <a:rPr lang="en-US" sz="4400" spc="-5" dirty="0"/>
                  <a:t> </a:t>
                </a:r>
                <a:r>
                  <a:rPr lang="en-US" sz="4400" spc="-5" dirty="0" err="1"/>
                  <a:t>thái</a:t>
                </a:r>
                <a:r>
                  <a:rPr lang="en-US" sz="4400" spc="-5" dirty="0"/>
                  <a:t> </a:t>
                </a:r>
                <a:r>
                  <a:rPr lang="en-US" sz="4400" spc="-5" dirty="0" err="1"/>
                  <a:t>tốt</a:t>
                </a:r>
                <a:r>
                  <a:rPr lang="en-US" sz="4400" spc="-5" dirty="0"/>
                  <a:t> </a:t>
                </a:r>
                <a:r>
                  <a:rPr lang="en-US" sz="4400" spc="-5" dirty="0" err="1"/>
                  <a:t>nhất</a:t>
                </a:r>
                <a:r>
                  <a:rPr lang="en-US" sz="4400" spc="-5" dirty="0"/>
                  <a:t> (</a:t>
                </a:r>
                <a:r>
                  <a:rPr lang="en-US" sz="4400" spc="-5" dirty="0" err="1"/>
                  <a:t>Tmax</a:t>
                </a:r>
                <a:r>
                  <a:rPr lang="en-US" sz="4400" spc="-5" dirty="0"/>
                  <a:t>)  </a:t>
                </a:r>
                <a:r>
                  <a:rPr lang="en-US" sz="4400" spc="-5" dirty="0" err="1"/>
                  <a:t>trong</a:t>
                </a:r>
                <a:r>
                  <a:rPr lang="en-US" sz="4400" spc="-5" dirty="0"/>
                  <a:t> OPEN (</a:t>
                </a:r>
                <a:r>
                  <a:rPr lang="en-US" sz="4400" spc="-5" dirty="0" err="1"/>
                  <a:t>Xóa</a:t>
                </a:r>
                <a:r>
                  <a:rPr lang="en-US" sz="4400" spc="-5" dirty="0"/>
                  <a:t> </a:t>
                </a:r>
                <a:r>
                  <a:rPr lang="en-US" sz="4400" spc="-5" dirty="0" err="1"/>
                  <a:t>Tmax</a:t>
                </a:r>
                <a:r>
                  <a:rPr lang="en-US" sz="4400" spc="-5" dirty="0"/>
                  <a:t> </a:t>
                </a:r>
                <a:r>
                  <a:rPr lang="en-US" sz="4400" spc="-5" dirty="0" err="1"/>
                  <a:t>ra</a:t>
                </a:r>
                <a:r>
                  <a:rPr lang="en-US" sz="4400" spc="-5" dirty="0"/>
                  <a:t> </a:t>
                </a:r>
                <a:r>
                  <a:rPr lang="en-US" sz="4400" spc="-5" dirty="0" err="1"/>
                  <a:t>khỏi</a:t>
                </a:r>
                <a:r>
                  <a:rPr lang="en-US" sz="4400" spc="-5" dirty="0"/>
                  <a:t> </a:t>
                </a:r>
                <a:r>
                  <a:rPr lang="en-US" sz="4400" spc="-5" dirty="0" err="1"/>
                  <a:t>danh</a:t>
                </a:r>
                <a:r>
                  <a:rPr lang="en-US" sz="4400" spc="-5" dirty="0"/>
                  <a:t> </a:t>
                </a:r>
                <a:r>
                  <a:rPr lang="en-US" sz="4400" spc="-5" dirty="0" err="1"/>
                  <a:t>sách</a:t>
                </a:r>
                <a:r>
                  <a:rPr lang="en-US" sz="4400" spc="-5" dirty="0"/>
                  <a:t> OPEN)</a:t>
                </a:r>
              </a:p>
              <a:p>
                <a:pPr marL="1497965" marR="5080" lvl="2" indent="-571500" algn="just">
                  <a:lnSpc>
                    <a:spcPct val="130000"/>
                  </a:lnSpc>
                  <a:buFont typeface="Wingdings" panose="05000000000000000000" pitchFamily="2" charset="2"/>
                  <a:buChar char="§"/>
                </a:pPr>
                <a:r>
                  <a:rPr lang="en-US" sz="4400" spc="-5" dirty="0"/>
                  <a:t>2.2. </a:t>
                </a:r>
                <a:r>
                  <a:rPr lang="en-US" sz="4400" spc="-5" dirty="0" err="1"/>
                  <a:t>Nếu</a:t>
                </a:r>
                <a:r>
                  <a:rPr lang="en-US" sz="4400" spc="-5" dirty="0"/>
                  <a:t> </a:t>
                </a:r>
                <a:r>
                  <a:rPr lang="en-US" sz="4400" spc="-5" dirty="0" err="1"/>
                  <a:t>Tmax</a:t>
                </a:r>
                <a:r>
                  <a:rPr lang="en-US" sz="4400" spc="-5" dirty="0"/>
                  <a:t> </a:t>
                </a:r>
                <a:r>
                  <a:rPr lang="en-US" sz="4400" spc="-5" dirty="0" err="1"/>
                  <a:t>là</a:t>
                </a:r>
                <a:r>
                  <a:rPr lang="en-US" sz="4400" spc="-5" dirty="0"/>
                  <a:t> </a:t>
                </a:r>
                <a:r>
                  <a:rPr lang="en-US" sz="4400" spc="-5" dirty="0" err="1"/>
                  <a:t>trạng</a:t>
                </a:r>
                <a:r>
                  <a:rPr lang="en-US" sz="4400" spc="-5" dirty="0"/>
                  <a:t> </a:t>
                </a:r>
                <a:r>
                  <a:rPr lang="en-US" sz="4400" spc="-5" dirty="0" err="1"/>
                  <a:t>thái</a:t>
                </a:r>
                <a:r>
                  <a:rPr lang="en-US" sz="4400" spc="-5" dirty="0"/>
                  <a:t> </a:t>
                </a:r>
                <a:r>
                  <a:rPr lang="en-US" sz="4400" spc="-5" dirty="0" err="1"/>
                  <a:t>đích</a:t>
                </a:r>
                <a:r>
                  <a:rPr lang="en-US" sz="4400" spc="-5" dirty="0"/>
                  <a:t> </a:t>
                </a:r>
                <a:r>
                  <a:rPr lang="en-US" sz="4400" spc="-5" dirty="0" err="1"/>
                  <a:t>thì</a:t>
                </a:r>
                <a:r>
                  <a:rPr lang="en-US" sz="4400" spc="-5" dirty="0"/>
                  <a:t> </a:t>
                </a:r>
                <a:r>
                  <a:rPr lang="en-US" sz="4400" spc="-5" dirty="0" err="1"/>
                  <a:t>Kết</a:t>
                </a:r>
                <a:r>
                  <a:rPr lang="en-US" sz="4400" spc="-5" dirty="0"/>
                  <a:t> </a:t>
                </a:r>
                <a:r>
                  <a:rPr lang="en-US" sz="4400" spc="-5" dirty="0" err="1"/>
                  <a:t>thúc</a:t>
                </a:r>
                <a:endParaRPr lang="en-US" sz="4400" spc="-5" dirty="0"/>
              </a:p>
              <a:p>
                <a:pPr marL="1497965" marR="5080" lvl="2" indent="-571500" algn="just">
                  <a:lnSpc>
                    <a:spcPct val="130000"/>
                  </a:lnSpc>
                  <a:buFont typeface="Wingdings" panose="05000000000000000000" pitchFamily="2" charset="2"/>
                  <a:buChar char="§"/>
                </a:pPr>
                <a:r>
                  <a:rPr lang="en-US" sz="4400" spc="-5" dirty="0"/>
                  <a:t>2.3. </a:t>
                </a:r>
                <a:r>
                  <a:rPr lang="en-US" sz="4400" spc="-5" dirty="0" err="1"/>
                  <a:t>Ngược</a:t>
                </a:r>
                <a:r>
                  <a:rPr lang="en-US" sz="4400" spc="-5" dirty="0"/>
                  <a:t> </a:t>
                </a:r>
                <a:r>
                  <a:rPr lang="en-US" sz="4400" spc="-5" dirty="0" err="1"/>
                  <a:t>lại</a:t>
                </a:r>
                <a:r>
                  <a:rPr lang="en-US" sz="4400" spc="-5" dirty="0"/>
                  <a:t>, </a:t>
                </a:r>
                <a:r>
                  <a:rPr lang="en-US" sz="4400" spc="-5" dirty="0" err="1"/>
                  <a:t>tạo</a:t>
                </a:r>
                <a:r>
                  <a:rPr lang="en-US" sz="4400" spc="-5" dirty="0"/>
                  <a:t> </a:t>
                </a:r>
                <a:r>
                  <a:rPr lang="en-US" sz="4400" spc="-5" dirty="0" err="1"/>
                  <a:t>ra</a:t>
                </a:r>
                <a:r>
                  <a:rPr lang="en-US" sz="4400" spc="-5" dirty="0"/>
                  <a:t> </a:t>
                </a:r>
                <a:r>
                  <a:rPr lang="en-US" sz="4400" spc="-5" dirty="0" err="1"/>
                  <a:t>các</a:t>
                </a:r>
                <a:r>
                  <a:rPr lang="en-US" sz="4400" spc="-5" dirty="0"/>
                  <a:t> </a:t>
                </a:r>
                <a:r>
                  <a:rPr lang="en-US" sz="4400" spc="-5" dirty="0" err="1"/>
                  <a:t>trạng</a:t>
                </a:r>
                <a:r>
                  <a:rPr lang="en-US" sz="4400" spc="-5" dirty="0"/>
                  <a:t> </a:t>
                </a:r>
                <a:r>
                  <a:rPr lang="en-US" sz="4400" spc="-5" dirty="0" err="1"/>
                  <a:t>thái</a:t>
                </a:r>
                <a:r>
                  <a:rPr lang="en-US" sz="4400" spc="-5" dirty="0"/>
                  <a:t> </a:t>
                </a:r>
                <a:r>
                  <a:rPr lang="en-US" sz="4400" spc="-5" dirty="0" err="1"/>
                  <a:t>kế</a:t>
                </a:r>
                <a:r>
                  <a:rPr lang="en-US" sz="4400" spc="-5" dirty="0"/>
                  <a:t> </a:t>
                </a:r>
                <a:r>
                  <a:rPr lang="en-US" sz="4400" spc="-5" dirty="0" err="1"/>
                  <a:t>tiếp</a:t>
                </a:r>
                <a:r>
                  <a:rPr lang="en-US" sz="4400" spc="-5" dirty="0"/>
                  <a:t> Tk </a:t>
                </a:r>
                <a:r>
                  <a:rPr lang="en-US" sz="4400" spc="-5" dirty="0" err="1"/>
                  <a:t>có</a:t>
                </a:r>
                <a:r>
                  <a:rPr lang="en-US" sz="4400" spc="-5" dirty="0"/>
                  <a:t> </a:t>
                </a:r>
                <a:r>
                  <a:rPr lang="en-US" sz="4400" spc="-5" dirty="0" err="1"/>
                  <a:t>thể</a:t>
                </a:r>
                <a:r>
                  <a:rPr lang="en-US" sz="4400" spc="-5" dirty="0"/>
                  <a:t> </a:t>
                </a:r>
                <a:r>
                  <a:rPr lang="en-US" sz="4400" spc="-5" dirty="0" err="1"/>
                  <a:t>có</a:t>
                </a:r>
                <a:r>
                  <a:rPr lang="en-US" sz="4400" spc="-5" dirty="0"/>
                  <a:t> </a:t>
                </a:r>
                <a:r>
                  <a:rPr lang="en-US" sz="4400" spc="-5" dirty="0" err="1"/>
                  <a:t>từ</a:t>
                </a:r>
                <a:r>
                  <a:rPr lang="en-US" sz="4400" spc="-5" dirty="0"/>
                  <a:t> </a:t>
                </a:r>
                <a:r>
                  <a:rPr lang="en-US" sz="4400" spc="-5" dirty="0" err="1"/>
                  <a:t>trạng</a:t>
                </a:r>
                <a:r>
                  <a:rPr lang="en-US" sz="4400" spc="-5" dirty="0"/>
                  <a:t> </a:t>
                </a:r>
                <a:r>
                  <a:rPr lang="en-US" sz="4400" spc="-5" dirty="0" err="1"/>
                  <a:t>thái</a:t>
                </a:r>
                <a:r>
                  <a:rPr lang="en-US" sz="4400" spc="-5" dirty="0"/>
                  <a:t> </a:t>
                </a:r>
                <a:r>
                  <a:rPr lang="en-US" sz="4400" spc="-5" dirty="0" err="1"/>
                  <a:t>Tmax</a:t>
                </a:r>
                <a:r>
                  <a:rPr lang="en-US" sz="4400" spc="-5" dirty="0"/>
                  <a:t>. </a:t>
                </a:r>
                <a:r>
                  <a:rPr lang="en-US" sz="4400" spc="-5" dirty="0" err="1"/>
                  <a:t>Đối</a:t>
                </a:r>
                <a:r>
                  <a:rPr lang="en-US" sz="4400" spc="-5" dirty="0"/>
                  <a:t> </a:t>
                </a:r>
                <a:r>
                  <a:rPr lang="en-US" sz="4400" spc="-5" dirty="0" err="1"/>
                  <a:t>với</a:t>
                </a:r>
                <a:r>
                  <a:rPr lang="en-US" sz="4400" spc="-5" dirty="0"/>
                  <a:t> </a:t>
                </a:r>
                <a:r>
                  <a:rPr lang="en-US" sz="4400" spc="-5" dirty="0" err="1"/>
                  <a:t>mỗi</a:t>
                </a:r>
                <a:r>
                  <a:rPr lang="en-US" sz="4400" spc="-5" dirty="0"/>
                  <a:t> Tk </a:t>
                </a:r>
                <a:r>
                  <a:rPr lang="en-US" sz="4400" spc="-5" dirty="0" err="1"/>
                  <a:t>thực</a:t>
                </a:r>
                <a:r>
                  <a:rPr lang="en-US" sz="4400" spc="-5" dirty="0"/>
                  <a:t> </a:t>
                </a:r>
                <a:r>
                  <a:rPr lang="en-US" sz="4400" spc="-5" dirty="0" err="1"/>
                  <a:t>hiện</a:t>
                </a:r>
                <a:r>
                  <a:rPr lang="en-US" sz="4400" spc="-5" dirty="0"/>
                  <a:t>: </a:t>
                </a:r>
              </a:p>
              <a:p>
                <a:pPr marL="2869565" marR="5080" lvl="5" indent="-571500" algn="just">
                  <a:lnSpc>
                    <a:spcPct val="130000"/>
                  </a:lnSpc>
                  <a:buFont typeface="Wingdings" panose="05000000000000000000" pitchFamily="2" charset="2"/>
                  <a:buChar char="§"/>
                </a:pPr>
                <a:r>
                  <a:rPr lang="en-US" sz="4400" spc="-5" dirty="0" err="1"/>
                  <a:t>Tính</a:t>
                </a:r>
                <a:r>
                  <a:rPr lang="en-US" sz="4400" spc="-5" dirty="0"/>
                  <a:t> f(Tk); </a:t>
                </a:r>
                <a:r>
                  <a:rPr lang="en-US" sz="4400" spc="-5" dirty="0" err="1"/>
                  <a:t>Thêm</a:t>
                </a:r>
                <a:r>
                  <a:rPr lang="en-US" sz="4400" spc="-5" dirty="0"/>
                  <a:t> Tk </a:t>
                </a:r>
                <a:r>
                  <a:rPr lang="en-US" sz="4400" spc="-5" dirty="0" err="1"/>
                  <a:t>vào</a:t>
                </a:r>
                <a:r>
                  <a:rPr lang="en-US" sz="4400" spc="-5" dirty="0"/>
                  <a:t> OPEN</a:t>
                </a:r>
                <a14:m>
                  <m:oMath xmlns:m="http://schemas.openxmlformats.org/officeDocument/2006/math">
                    <m:r>
                      <a:rPr lang="en-US" sz="4400" b="0" i="0" spc="-5" smtClean="0">
                        <a:latin typeface="Cambria Math" panose="02040503050406030204" pitchFamily="18" charset="0"/>
                        <a:ea typeface="Cambria Math" panose="02040503050406030204" pitchFamily="18" charset="0"/>
                      </a:rPr>
                      <m:t>(</m:t>
                    </m:r>
                    <m:r>
                      <a:rPr lang="en-US" sz="4400" b="0" i="1" spc="-5" smtClean="0">
                        <a:latin typeface="Cambria Math" panose="02040503050406030204" pitchFamily="18" charset="0"/>
                        <a:ea typeface="Cambria Math" panose="02040503050406030204" pitchFamily="18" charset="0"/>
                      </a:rPr>
                      <m:t>𝑇𝑘</m:t>
                    </m:r>
                    <m:r>
                      <a:rPr lang="en-US" sz="4400" i="1" spc="-5" smtClean="0">
                        <a:latin typeface="Cambria Math" panose="02040503050406030204" pitchFamily="18" charset="0"/>
                        <a:ea typeface="Cambria Math" panose="02040503050406030204" pitchFamily="18" charset="0"/>
                      </a:rPr>
                      <m:t>∉</m:t>
                    </m:r>
                    <m:d>
                      <m:dPr>
                        <m:begChr m:val="{"/>
                        <m:endChr m:val="}"/>
                        <m:ctrlPr>
                          <a:rPr lang="en-US" sz="4400" b="0" i="1" spc="-5" smtClean="0">
                            <a:latin typeface="Cambria Math" panose="02040503050406030204" pitchFamily="18" charset="0"/>
                            <a:ea typeface="Cambria Math" panose="02040503050406030204" pitchFamily="18" charset="0"/>
                          </a:rPr>
                        </m:ctrlPr>
                      </m:dPr>
                      <m:e>
                        <m:r>
                          <a:rPr lang="en-US" sz="4400" b="0" i="1" spc="-5" smtClean="0">
                            <a:latin typeface="Cambria Math" panose="02040503050406030204" pitchFamily="18" charset="0"/>
                            <a:ea typeface="Cambria Math" panose="02040503050406030204" pitchFamily="18" charset="0"/>
                          </a:rPr>
                          <m:t>𝑂𝑃𝐸𝑁</m:t>
                        </m:r>
                        <m:r>
                          <a:rPr lang="en-US" sz="4400" b="0" i="1" spc="-5" smtClean="0">
                            <a:latin typeface="Cambria Math" panose="02040503050406030204" pitchFamily="18" charset="0"/>
                            <a:ea typeface="Cambria Math" panose="02040503050406030204" pitchFamily="18" charset="0"/>
                          </a:rPr>
                          <m:t>,</m:t>
                        </m:r>
                        <m:r>
                          <a:rPr lang="en-US" sz="4400" b="0" i="1" spc="-5" smtClean="0">
                            <a:latin typeface="Cambria Math" panose="02040503050406030204" pitchFamily="18" charset="0"/>
                            <a:ea typeface="Cambria Math" panose="02040503050406030204" pitchFamily="18" charset="0"/>
                          </a:rPr>
                          <m:t>𝐶𝐿𝑂𝑆𝐸</m:t>
                        </m:r>
                      </m:e>
                    </m:d>
                    <m:r>
                      <a:rPr lang="en-US" sz="4400" b="0" i="1" spc="-5" smtClean="0">
                        <a:latin typeface="Cambria Math" panose="02040503050406030204" pitchFamily="18" charset="0"/>
                        <a:ea typeface="Cambria Math" panose="02040503050406030204" pitchFamily="18" charset="0"/>
                      </a:rPr>
                      <m:t>)</m:t>
                    </m:r>
                  </m:oMath>
                </a14:m>
                <a:endParaRPr lang="vi-VN" sz="4400" spc="-5" dirty="0"/>
              </a:p>
            </p:txBody>
          </p:sp>
        </mc:Choice>
        <mc:Fallback>
          <p:sp>
            <p:nvSpPr>
              <p:cNvPr id="20" name="object 20"/>
              <p:cNvSpPr txBox="1">
                <a:spLocks noRot="1" noChangeAspect="1" noMove="1" noResize="1" noEditPoints="1" noAdjustHandles="1" noChangeArrowheads="1" noChangeShapeType="1" noTextEdit="1"/>
              </p:cNvSpPr>
              <p:nvPr/>
            </p:nvSpPr>
            <p:spPr>
              <a:xfrm>
                <a:off x="757564" y="2603500"/>
                <a:ext cx="16916400" cy="7856766"/>
              </a:xfrm>
              <a:prstGeom prst="rect">
                <a:avLst/>
              </a:prstGeom>
              <a:blipFill>
                <a:blip r:embed="rId3"/>
                <a:stretch>
                  <a:fillRect l="-1725" t="-484" r="-1950" b="-3387"/>
                </a:stretch>
              </a:blipFill>
            </p:spPr>
            <p:txBody>
              <a:bodyPr/>
              <a:lstStyle/>
              <a:p>
                <a:r>
                  <a:rPr lang="en-VN">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spTree>
    <p:extLst>
      <p:ext uri="{BB962C8B-B14F-4D97-AF65-F5344CB8AC3E}">
        <p14:creationId xmlns:p14="http://schemas.microsoft.com/office/powerpoint/2010/main" val="2299199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02033" y="2891144"/>
            <a:ext cx="9505156"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Áp dụng giải thuật A* để tìm đường đi ngắn nhất A </a:t>
            </a:r>
            <a:r>
              <a:rPr lang="en-US" sz="4000" spc="-5">
                <a:sym typeface="Symbol" panose="05050102010706020507" pitchFamily="18" charset="2"/>
              </a:rPr>
              <a:t> M, với các ước lượng heuristic của các trạng thái so với trạng thái đích được cho ở bảng sau:</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289348248"/>
              </p:ext>
            </p:extLst>
          </p:nvPr>
        </p:nvGraphicFramePr>
        <p:xfrm>
          <a:off x="1427956" y="8447650"/>
          <a:ext cx="11617398" cy="128016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423977337"/>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162746277"/>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1733565050"/>
                    </a:ext>
                  </a:extLst>
                </a:gridCol>
                <a:gridCol w="893646">
                  <a:extLst>
                    <a:ext uri="{9D8B030D-6E8A-4147-A177-3AD203B41FA5}">
                      <a16:colId xmlns:a16="http://schemas.microsoft.com/office/drawing/2014/main" val="3045918836"/>
                    </a:ext>
                  </a:extLst>
                </a:gridCol>
                <a:gridCol w="893646">
                  <a:extLst>
                    <a:ext uri="{9D8B030D-6E8A-4147-A177-3AD203B41FA5}">
                      <a16:colId xmlns:a16="http://schemas.microsoft.com/office/drawing/2014/main" val="1363983074"/>
                    </a:ext>
                  </a:extLst>
                </a:gridCol>
                <a:gridCol w="893646">
                  <a:extLst>
                    <a:ext uri="{9D8B030D-6E8A-4147-A177-3AD203B41FA5}">
                      <a16:colId xmlns:a16="http://schemas.microsoft.com/office/drawing/2014/main" val="1129511624"/>
                    </a:ext>
                  </a:extLst>
                </a:gridCol>
              </a:tblGrid>
              <a:tr h="37084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tc>
                  <a:txBody>
                    <a:bodyPr/>
                    <a:lstStyle/>
                    <a:p>
                      <a:pPr algn="ctr"/>
                      <a:r>
                        <a:rPr lang="en-US" sz="3600"/>
                        <a:t>M</a:t>
                      </a:r>
                    </a:p>
                  </a:txBody>
                  <a:tcPr/>
                </a:tc>
                <a:extLst>
                  <a:ext uri="{0D108BD9-81ED-4DB2-BD59-A6C34878D82A}">
                    <a16:rowId xmlns:a16="http://schemas.microsoft.com/office/drawing/2014/main" val="3005434446"/>
                  </a:ext>
                </a:extLst>
              </a:tr>
              <a:tr h="370840">
                <a:tc>
                  <a:txBody>
                    <a:bodyPr/>
                    <a:lstStyle/>
                    <a:p>
                      <a:pPr algn="ctr"/>
                      <a:r>
                        <a:rPr lang="en-US" sz="3600"/>
                        <a:t>27</a:t>
                      </a:r>
                    </a:p>
                  </a:txBody>
                  <a:tcPr/>
                </a:tc>
                <a:tc>
                  <a:txBody>
                    <a:bodyPr/>
                    <a:lstStyle/>
                    <a:p>
                      <a:pPr algn="ctr"/>
                      <a:r>
                        <a:rPr lang="en-US" sz="3600"/>
                        <a:t>34</a:t>
                      </a:r>
                    </a:p>
                  </a:txBody>
                  <a:tcPr/>
                </a:tc>
                <a:tc>
                  <a:txBody>
                    <a:bodyPr/>
                    <a:lstStyle/>
                    <a:p>
                      <a:pPr algn="ctr"/>
                      <a:r>
                        <a:rPr lang="en-US" sz="3600"/>
                        <a:t>33</a:t>
                      </a:r>
                    </a:p>
                  </a:txBody>
                  <a:tcPr/>
                </a:tc>
                <a:tc>
                  <a:txBody>
                    <a:bodyPr/>
                    <a:lstStyle/>
                    <a:p>
                      <a:pPr algn="ctr"/>
                      <a:r>
                        <a:rPr lang="en-US" sz="3600"/>
                        <a:t>32</a:t>
                      </a:r>
                    </a:p>
                  </a:txBody>
                  <a:tcPr/>
                </a:tc>
                <a:tc>
                  <a:txBody>
                    <a:bodyPr/>
                    <a:lstStyle/>
                    <a:p>
                      <a:pPr algn="ctr"/>
                      <a:r>
                        <a:rPr lang="en-US" sz="3600"/>
                        <a:t>26</a:t>
                      </a:r>
                    </a:p>
                  </a:txBody>
                  <a:tcPr/>
                </a:tc>
                <a:tc>
                  <a:txBody>
                    <a:bodyPr/>
                    <a:lstStyle/>
                    <a:p>
                      <a:pPr algn="ctr"/>
                      <a:r>
                        <a:rPr lang="en-US" sz="3600"/>
                        <a:t>28</a:t>
                      </a:r>
                    </a:p>
                  </a:txBody>
                  <a:tcPr/>
                </a:tc>
                <a:tc>
                  <a:txBody>
                    <a:bodyPr/>
                    <a:lstStyle/>
                    <a:p>
                      <a:pPr algn="ctr"/>
                      <a:r>
                        <a:rPr lang="en-US" sz="3600"/>
                        <a:t>27</a:t>
                      </a:r>
                    </a:p>
                  </a:txBody>
                  <a:tcPr/>
                </a:tc>
                <a:tc>
                  <a:txBody>
                    <a:bodyPr/>
                    <a:lstStyle/>
                    <a:p>
                      <a:pPr algn="ctr"/>
                      <a:r>
                        <a:rPr lang="en-US" sz="3600"/>
                        <a:t>24</a:t>
                      </a:r>
                    </a:p>
                  </a:txBody>
                  <a:tcPr/>
                </a:tc>
                <a:tc>
                  <a:txBody>
                    <a:bodyPr/>
                    <a:lstStyle/>
                    <a:p>
                      <a:pPr algn="ctr"/>
                      <a:r>
                        <a:rPr lang="en-US" sz="3600"/>
                        <a:t>15</a:t>
                      </a:r>
                    </a:p>
                  </a:txBody>
                  <a:tcPr/>
                </a:tc>
                <a:tc>
                  <a:txBody>
                    <a:bodyPr/>
                    <a:lstStyle/>
                    <a:p>
                      <a:pPr algn="ctr"/>
                      <a:r>
                        <a:rPr lang="en-US" sz="3600"/>
                        <a:t>22</a:t>
                      </a:r>
                    </a:p>
                  </a:txBody>
                  <a:tcPr/>
                </a:tc>
                <a:tc>
                  <a:txBody>
                    <a:bodyPr/>
                    <a:lstStyle/>
                    <a:p>
                      <a:pPr algn="ctr"/>
                      <a:r>
                        <a:rPr lang="en-US" sz="3600"/>
                        <a:t>17</a:t>
                      </a:r>
                    </a:p>
                  </a:txBody>
                  <a:tcPr/>
                </a:tc>
                <a:tc>
                  <a:txBody>
                    <a:bodyPr/>
                    <a:lstStyle/>
                    <a:p>
                      <a:pPr algn="ctr"/>
                      <a:r>
                        <a:rPr lang="en-US" sz="3600"/>
                        <a:t>15</a:t>
                      </a:r>
                    </a:p>
                  </a:txBody>
                  <a:tcPr/>
                </a:tc>
                <a:tc>
                  <a:txBody>
                    <a:bodyPr/>
                    <a:lstStyle/>
                    <a:p>
                      <a:pPr algn="ctr"/>
                      <a:r>
                        <a:rPr lang="en-US" sz="3600"/>
                        <a:t>0</a:t>
                      </a:r>
                    </a:p>
                  </a:txBody>
                  <a:tcPr/>
                </a:tc>
                <a:extLst>
                  <a:ext uri="{0D108BD9-81ED-4DB2-BD59-A6C34878D82A}">
                    <a16:rowId xmlns:a16="http://schemas.microsoft.com/office/drawing/2014/main" val="1061815794"/>
                  </a:ext>
                </a:extLst>
              </a:tr>
            </a:tbl>
          </a:graphicData>
        </a:graphic>
      </p:graphicFrame>
      <p:pic>
        <p:nvPicPr>
          <p:cNvPr id="7" name="Picture 6">
            <a:extLst>
              <a:ext uri="{FF2B5EF4-FFF2-40B4-BE49-F238E27FC236}">
                <a16:creationId xmlns:a16="http://schemas.microsoft.com/office/drawing/2014/main" id="{14E67D0D-4597-EA84-BB0B-D764F91E065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60944" y="2125681"/>
            <a:ext cx="8873068" cy="6420807"/>
          </a:xfrm>
          <a:prstGeom prst="rect">
            <a:avLst/>
          </a:prstGeom>
        </p:spPr>
      </p:pic>
    </p:spTree>
    <p:extLst>
      <p:ext uri="{BB962C8B-B14F-4D97-AF65-F5344CB8AC3E}">
        <p14:creationId xmlns:p14="http://schemas.microsoft.com/office/powerpoint/2010/main" val="2904035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5182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a:t>Start = {A}, goal = {M}, OPEN = {A}, CLOSE = </a:t>
            </a:r>
            <a:r>
              <a:rPr lang="en-US" sz="3600" spc="-5" dirty="0">
                <a:sym typeface="Symbol" panose="05050102010706020507" pitchFamily="18" charset="2"/>
              </a:rPr>
              <a:t></a:t>
            </a:r>
          </a:p>
          <a:p>
            <a:pPr marL="583565" marR="5080" indent="-571500" algn="just">
              <a:lnSpc>
                <a:spcPct val="130000"/>
              </a:lnSpc>
              <a:buFont typeface="Wingdings" panose="05000000000000000000" pitchFamily="2" charset="2"/>
              <a:buChar char="§"/>
            </a:pPr>
            <a:r>
              <a:rPr lang="en-US" sz="3600" spc="-5" dirty="0">
                <a:sym typeface="Symbol" panose="05050102010706020507" pitchFamily="18" charset="2"/>
              </a:rPr>
              <a:t>g(A) = 0, f(A) = h(A) = 27</a:t>
            </a:r>
          </a:p>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1. n=A, CLOSE={A}</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g(B) = g(A)+cost(A,B) = 0+8 = 8</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f(B) = g(B)+h(B) = 8+34 = 42</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g(C) = g(A)+cost(A,C) = 0+7 = 7</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f(C) = g(C)+h(C) = 7+33 = 40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g(D) = g(A)+cost(A,D) = 0+14 = 14</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f(D) = g(D)+h(D) = 14+32 = 46</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g(E) = g(A)+cost(A,E) = 0+1 = 1</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f(E) = g(E)+h(E) = 1+26 = 27</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{B,C,D,E}OPEN </a:t>
            </a:r>
            <a:r>
              <a:rPr lang="en-US" sz="3200" spc="-5" dirty="0" err="1">
                <a:sym typeface="Symbol" panose="05050102010706020507" pitchFamily="18" charset="2"/>
              </a:rPr>
              <a:t>và</a:t>
            </a:r>
            <a:r>
              <a:rPr lang="en-US" sz="3200" spc="-5" dirty="0">
                <a:sym typeface="Symbol" panose="05050102010706020507" pitchFamily="18" charset="2"/>
              </a:rPr>
              <a:t> {B,C,D,E}  CLOSE </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OPEN = {E(27), C(40), B(42), D(46)}</a:t>
            </a:r>
            <a:endParaRPr lang="vi-VN" sz="3200" spc="-5" dirty="0"/>
          </a:p>
        </p:txBody>
      </p:sp>
      <p:sp>
        <p:nvSpPr>
          <p:cNvPr id="7" name="TextBox 6">
            <a:extLst>
              <a:ext uri="{FF2B5EF4-FFF2-40B4-BE49-F238E27FC236}">
                <a16:creationId xmlns:a16="http://schemas.microsoft.com/office/drawing/2014/main" id="{A805BF5E-BC7C-FB25-51AC-5061E2F3C206}"/>
              </a:ext>
            </a:extLst>
          </p:cNvPr>
          <p:cNvSpPr txBox="1"/>
          <p:nvPr/>
        </p:nvSpPr>
        <p:spPr>
          <a:xfrm>
            <a:off x="13443412" y="8425645"/>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 C, D, E) = A</a:t>
            </a:r>
            <a:endParaRPr lang="vi-VN" sz="3200" spc="-5"/>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extLst>
              <p:ext uri="{D42A27DB-BD31-4B8C-83A1-F6EECF244321}">
                <p14:modId xmlns:p14="http://schemas.microsoft.com/office/powerpoint/2010/main" val="1785854499"/>
              </p:ext>
            </p:extLst>
          </p:nvPr>
        </p:nvGraphicFramePr>
        <p:xfrm>
          <a:off x="10524534" y="6623565"/>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Tree>
    <p:extLst>
      <p:ext uri="{BB962C8B-B14F-4D97-AF65-F5344CB8AC3E}">
        <p14:creationId xmlns:p14="http://schemas.microsoft.com/office/powerpoint/2010/main" val="14204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35825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2. n=E, CLOSE={A,E},OPEN = {C,B,D}</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g(A) = g(E)+cost(E,A) = 1+1 = 2</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f(A) = g(A)+h(A) = 2+27 = 29</a:t>
            </a:r>
          </a:p>
          <a:p>
            <a:pPr marL="1955165" marR="5080" lvl="3" indent="-571500" algn="just">
              <a:lnSpc>
                <a:spcPct val="130000"/>
              </a:lnSpc>
              <a:buFont typeface="Wingdings" panose="05000000000000000000" pitchFamily="2" charset="2"/>
              <a:buChar char="§"/>
            </a:pPr>
            <a:r>
              <a:rPr lang="en-US" sz="3200" spc="-5" dirty="0">
                <a:solidFill>
                  <a:srgbClr val="FF0000"/>
                </a:solidFill>
                <a:sym typeface="Symbol" panose="05050102010706020507" pitchFamily="18" charset="2"/>
              </a:rPr>
              <a:t>t=A  CLOSE, </a:t>
            </a:r>
            <a:r>
              <a:rPr lang="en-US" sz="3200" spc="-5" dirty="0" err="1">
                <a:solidFill>
                  <a:srgbClr val="FF0000"/>
                </a:solidFill>
                <a:sym typeface="Symbol" panose="05050102010706020507" pitchFamily="18" charset="2"/>
              </a:rPr>
              <a:t>f</a:t>
            </a:r>
            <a:r>
              <a:rPr lang="en-US" sz="3200" spc="-5" baseline="-25000" dirty="0" err="1">
                <a:solidFill>
                  <a:srgbClr val="FF0000"/>
                </a:solidFill>
                <a:sym typeface="Symbol" panose="05050102010706020507" pitchFamily="18" charset="2"/>
              </a:rPr>
              <a:t>new</a:t>
            </a:r>
            <a:r>
              <a:rPr lang="en-US" sz="3200" spc="-5" dirty="0">
                <a:solidFill>
                  <a:srgbClr val="FF0000"/>
                </a:solidFill>
                <a:sym typeface="Symbol" panose="05050102010706020507" pitchFamily="18" charset="2"/>
              </a:rPr>
              <a:t>(A) &lt; f(t) (29 &lt; 27): FALSE</a:t>
            </a:r>
          </a:p>
          <a:p>
            <a:pPr marL="1955165" marR="5080" lvl="3" indent="-571500" algn="just">
              <a:lnSpc>
                <a:spcPct val="130000"/>
              </a:lnSpc>
              <a:buFont typeface="Wingdings" panose="05000000000000000000" pitchFamily="2" charset="2"/>
              <a:buChar char="§"/>
            </a:pPr>
            <a:r>
              <a:rPr lang="en-US" sz="3200" spc="-5" dirty="0">
                <a:solidFill>
                  <a:srgbClr val="FF0000"/>
                </a:solidFill>
                <a:sym typeface="Symbol" panose="05050102010706020507" pitchFamily="18" charset="2"/>
              </a:rPr>
              <a:t>g(A)=0, f(A)=27</a:t>
            </a:r>
            <a:endParaRPr lang="en-US" sz="32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g(H) = g(E)+cost(E,H) = 1+10 = 11</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f(H) = g(H)+h(H) = 11+24 = 35</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g(I) = g(E)+cost(E,I) = 1+11 = 12</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f(I) = g(I)+h(I) = 12+15 = 27</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g(K) = g(E)+cost(E,K) = 1+14 = 15</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f(K) = g(K)+h(K) = 15+17 = 32</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{H,I,K}OPEN </a:t>
            </a:r>
            <a:r>
              <a:rPr lang="en-US" sz="3200" spc="-5" dirty="0" err="1">
                <a:sym typeface="Symbol" panose="05050102010706020507" pitchFamily="18" charset="2"/>
              </a:rPr>
              <a:t>và</a:t>
            </a:r>
            <a:r>
              <a:rPr lang="en-US" sz="3200" spc="-5" dirty="0">
                <a:sym typeface="Symbol" panose="05050102010706020507" pitchFamily="18" charset="2"/>
              </a:rPr>
              <a:t> {H,I,K}  CLOSE </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OPEN = {I(27), K(32), H(35), C(40), B(42), D(46)}</a:t>
            </a:r>
            <a:endParaRPr lang="vi-VN" sz="3200" spc="-5" dirty="0"/>
          </a:p>
        </p:txBody>
      </p:sp>
      <p:sp>
        <p:nvSpPr>
          <p:cNvPr id="7" name="TextBox 6">
            <a:extLst>
              <a:ext uri="{FF2B5EF4-FFF2-40B4-BE49-F238E27FC236}">
                <a16:creationId xmlns:a16="http://schemas.microsoft.com/office/drawing/2014/main" id="{A805BF5E-BC7C-FB25-51AC-5061E2F3C206}"/>
              </a:ext>
            </a:extLst>
          </p:cNvPr>
          <p:cNvSpPr txBox="1"/>
          <p:nvPr/>
        </p:nvSpPr>
        <p:spPr>
          <a:xfrm>
            <a:off x="13443412" y="8425645"/>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Father(H,I,K) = E</a:t>
            </a:r>
            <a:endParaRPr lang="vi-VN" sz="3200" spc="-5"/>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nvGraphicFramePr>
        <p:xfrm>
          <a:off x="10524534" y="6623565"/>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Tree>
    <p:extLst>
      <p:ext uri="{BB962C8B-B14F-4D97-AF65-F5344CB8AC3E}">
        <p14:creationId xmlns:p14="http://schemas.microsoft.com/office/powerpoint/2010/main" val="761776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35825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2. n=I, CLOSE={A,E,I}, OPEN = {K,H,C,B,D}</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g(M) = g(I)+cost(I,M) = 12+17 = 29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f(M) = g(M)+h(M) = 29+0 = 29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{M}OPEN </a:t>
            </a:r>
            <a:r>
              <a:rPr lang="en-US" sz="3200" spc="-5" dirty="0" err="1">
                <a:sym typeface="Symbol" panose="05050102010706020507" pitchFamily="18" charset="2"/>
              </a:rPr>
              <a:t>và</a:t>
            </a:r>
            <a:r>
              <a:rPr lang="en-US" sz="3200" spc="-5" dirty="0">
                <a:sym typeface="Symbol" panose="05050102010706020507" pitchFamily="18" charset="2"/>
              </a:rPr>
              <a:t> {M}  CLOSE </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g(E) = g(I)+cost(E,I) = 12+11 = 23</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f(E) = g(E)+h(E) = 23+26 = 49</a:t>
            </a:r>
          </a:p>
          <a:p>
            <a:pPr marL="1955165" marR="5080" lvl="3" indent="-571500" algn="just">
              <a:lnSpc>
                <a:spcPct val="130000"/>
              </a:lnSpc>
              <a:buFont typeface="Wingdings" panose="05000000000000000000" pitchFamily="2" charset="2"/>
              <a:buChar char="§"/>
            </a:pPr>
            <a:r>
              <a:rPr lang="en-US" sz="3200" spc="-5" dirty="0">
                <a:solidFill>
                  <a:srgbClr val="FF0000"/>
                </a:solidFill>
                <a:sym typeface="Symbol" panose="05050102010706020507" pitchFamily="18" charset="2"/>
              </a:rPr>
              <a:t>t=E  CLOSE, </a:t>
            </a:r>
            <a:r>
              <a:rPr lang="en-US" sz="3200" spc="-5" dirty="0" err="1">
                <a:solidFill>
                  <a:srgbClr val="FF0000"/>
                </a:solidFill>
                <a:sym typeface="Symbol" panose="05050102010706020507" pitchFamily="18" charset="2"/>
              </a:rPr>
              <a:t>f</a:t>
            </a:r>
            <a:r>
              <a:rPr lang="en-US" sz="3200" spc="-5" baseline="-25000" dirty="0" err="1">
                <a:solidFill>
                  <a:srgbClr val="FF0000"/>
                </a:solidFill>
                <a:sym typeface="Symbol" panose="05050102010706020507" pitchFamily="18" charset="2"/>
              </a:rPr>
              <a:t>new</a:t>
            </a:r>
            <a:r>
              <a:rPr lang="en-US" sz="3200" spc="-5" dirty="0">
                <a:solidFill>
                  <a:srgbClr val="FF0000"/>
                </a:solidFill>
                <a:sym typeface="Symbol" panose="05050102010706020507" pitchFamily="18" charset="2"/>
              </a:rPr>
              <a:t>(E) &lt; f(t </a:t>
            </a:r>
            <a:r>
              <a:rPr lang="en-US" sz="3200" spc="-5" baseline="-25000" dirty="0">
                <a:solidFill>
                  <a:srgbClr val="FF0000"/>
                </a:solidFill>
                <a:sym typeface="Symbol" panose="05050102010706020507" pitchFamily="18" charset="2"/>
              </a:rPr>
              <a:t>E CLOSE</a:t>
            </a:r>
            <a:r>
              <a:rPr lang="en-US" sz="3200" spc="-5" dirty="0">
                <a:solidFill>
                  <a:srgbClr val="FF0000"/>
                </a:solidFill>
                <a:sym typeface="Symbol" panose="05050102010706020507" pitchFamily="18" charset="2"/>
              </a:rPr>
              <a:t>) (49 &lt; 27): FALSE</a:t>
            </a:r>
          </a:p>
          <a:p>
            <a:pPr marL="1955165" marR="5080" lvl="3" indent="-571500" algn="just">
              <a:lnSpc>
                <a:spcPct val="130000"/>
              </a:lnSpc>
              <a:buFont typeface="Wingdings" panose="05000000000000000000" pitchFamily="2" charset="2"/>
              <a:buChar char="§"/>
            </a:pPr>
            <a:r>
              <a:rPr lang="en-US" sz="3200" spc="-5" dirty="0">
                <a:solidFill>
                  <a:srgbClr val="FF0000"/>
                </a:solidFill>
                <a:sym typeface="Symbol" panose="05050102010706020507" pitchFamily="18" charset="2"/>
              </a:rPr>
              <a:t>g(E)=23, f(E)=27</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g(K) = g(I)+cost(K,I) = 12+8 = 20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f(K) = g(K)+h(K) = 20+17 = 37</a:t>
            </a:r>
          </a:p>
          <a:p>
            <a:pPr marL="1955165" marR="5080" lvl="3" indent="-571500" algn="just">
              <a:lnSpc>
                <a:spcPct val="130000"/>
              </a:lnSpc>
              <a:buFont typeface="Wingdings" panose="05000000000000000000" pitchFamily="2" charset="2"/>
              <a:buChar char="§"/>
            </a:pPr>
            <a:r>
              <a:rPr lang="en-US" sz="3200" spc="-5" dirty="0">
                <a:solidFill>
                  <a:srgbClr val="FF0000"/>
                </a:solidFill>
                <a:sym typeface="Symbol" panose="05050102010706020507" pitchFamily="18" charset="2"/>
              </a:rPr>
              <a:t>t=K  OPEN, </a:t>
            </a:r>
            <a:r>
              <a:rPr lang="en-US" sz="3200" spc="-5" dirty="0" err="1">
                <a:solidFill>
                  <a:srgbClr val="FF0000"/>
                </a:solidFill>
                <a:sym typeface="Symbol" panose="05050102010706020507" pitchFamily="18" charset="2"/>
              </a:rPr>
              <a:t>f</a:t>
            </a:r>
            <a:r>
              <a:rPr lang="en-US" sz="3200" spc="-5" baseline="-25000" dirty="0" err="1">
                <a:solidFill>
                  <a:srgbClr val="FF0000"/>
                </a:solidFill>
                <a:sym typeface="Symbol" panose="05050102010706020507" pitchFamily="18" charset="2"/>
              </a:rPr>
              <a:t>new</a:t>
            </a:r>
            <a:r>
              <a:rPr lang="en-US" sz="3200" spc="-5" dirty="0">
                <a:solidFill>
                  <a:srgbClr val="FF0000"/>
                </a:solidFill>
                <a:sym typeface="Symbol" panose="05050102010706020507" pitchFamily="18" charset="2"/>
              </a:rPr>
              <a:t>(K) &lt; f(t </a:t>
            </a:r>
            <a:r>
              <a:rPr lang="en-US" sz="3200" spc="-5" baseline="-25000" dirty="0">
                <a:solidFill>
                  <a:srgbClr val="FF0000"/>
                </a:solidFill>
                <a:sym typeface="Symbol" panose="05050102010706020507" pitchFamily="18" charset="2"/>
              </a:rPr>
              <a:t>K OPEN</a:t>
            </a:r>
            <a:r>
              <a:rPr lang="en-US" sz="3200" spc="-5" dirty="0">
                <a:solidFill>
                  <a:srgbClr val="FF0000"/>
                </a:solidFill>
                <a:sym typeface="Symbol" panose="05050102010706020507" pitchFamily="18" charset="2"/>
              </a:rPr>
              <a:t>) (37 &lt; 32): FALSE</a:t>
            </a:r>
          </a:p>
          <a:p>
            <a:pPr marL="1955165" marR="5080" lvl="3" indent="-571500" algn="just">
              <a:lnSpc>
                <a:spcPct val="130000"/>
              </a:lnSpc>
              <a:buFont typeface="Wingdings" panose="05000000000000000000" pitchFamily="2" charset="2"/>
              <a:buChar char="§"/>
            </a:pPr>
            <a:r>
              <a:rPr lang="en-US" sz="3200" spc="-5" dirty="0">
                <a:solidFill>
                  <a:srgbClr val="FF0000"/>
                </a:solidFill>
                <a:sym typeface="Symbol" panose="05050102010706020507" pitchFamily="18" charset="2"/>
              </a:rPr>
              <a:t>g(K)=15, f(K)=32</a:t>
            </a:r>
            <a:endParaRPr lang="en-US" sz="3200" b="1" spc="-5" dirty="0">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200" spc="-5" dirty="0">
                <a:sym typeface="Symbol" panose="05050102010706020507" pitchFamily="18" charset="2"/>
              </a:rPr>
              <a:t>OPEN = {M(29),K(32), C(40), B(42), D(46)}</a:t>
            </a:r>
            <a:endParaRPr lang="vi-VN" sz="3200" spc="-5" dirty="0"/>
          </a:p>
        </p:txBody>
      </p:sp>
      <p:sp>
        <p:nvSpPr>
          <p:cNvPr id="7" name="TextBox 6">
            <a:extLst>
              <a:ext uri="{FF2B5EF4-FFF2-40B4-BE49-F238E27FC236}">
                <a16:creationId xmlns:a16="http://schemas.microsoft.com/office/drawing/2014/main" id="{A805BF5E-BC7C-FB25-51AC-5061E2F3C206}"/>
              </a:ext>
            </a:extLst>
          </p:cNvPr>
          <p:cNvSpPr txBox="1"/>
          <p:nvPr/>
        </p:nvSpPr>
        <p:spPr>
          <a:xfrm>
            <a:off x="13580683" y="7106047"/>
            <a:ext cx="5160248" cy="1315809"/>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dirty="0">
                <a:sym typeface="Symbol" panose="05050102010706020507" pitchFamily="18" charset="2"/>
              </a:rPr>
              <a:t>Father(K) = E</a:t>
            </a:r>
          </a:p>
          <a:p>
            <a:pPr marL="583565" marR="5080" indent="-571500" algn="just">
              <a:lnSpc>
                <a:spcPct val="130000"/>
              </a:lnSpc>
              <a:buFont typeface="Wingdings" panose="05000000000000000000" pitchFamily="2" charset="2"/>
              <a:buChar char="§"/>
            </a:pPr>
            <a:r>
              <a:rPr lang="en-US" sz="3200" spc="-5" dirty="0">
                <a:sym typeface="Symbol" panose="05050102010706020507" pitchFamily="18" charset="2"/>
              </a:rPr>
              <a:t>Father(M) = I</a:t>
            </a:r>
            <a:endParaRPr lang="vi-VN" sz="3200" spc="-5" dirty="0"/>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extLst>
              <p:ext uri="{D42A27DB-BD31-4B8C-83A1-F6EECF244321}">
                <p14:modId xmlns:p14="http://schemas.microsoft.com/office/powerpoint/2010/main" val="3003463310"/>
              </p:ext>
            </p:extLst>
          </p:nvPr>
        </p:nvGraphicFramePr>
        <p:xfrm>
          <a:off x="10663732" y="8966890"/>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dirty="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dirty="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Tree>
    <p:extLst>
      <p:ext uri="{BB962C8B-B14F-4D97-AF65-F5344CB8AC3E}">
        <p14:creationId xmlns:p14="http://schemas.microsoft.com/office/powerpoint/2010/main" val="1945781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3. n=M, TRUE</a:t>
            </a:r>
          </a:p>
        </p:txBody>
      </p:sp>
      <p:sp>
        <p:nvSpPr>
          <p:cNvPr id="7" name="TextBox 6">
            <a:extLst>
              <a:ext uri="{FF2B5EF4-FFF2-40B4-BE49-F238E27FC236}">
                <a16:creationId xmlns:a16="http://schemas.microsoft.com/office/drawing/2014/main" id="{A805BF5E-BC7C-FB25-51AC-5061E2F3C206}"/>
              </a:ext>
            </a:extLst>
          </p:cNvPr>
          <p:cNvSpPr txBox="1"/>
          <p:nvPr/>
        </p:nvSpPr>
        <p:spPr>
          <a:xfrm>
            <a:off x="818356" y="3009637"/>
            <a:ext cx="5160248"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 C, D, E) = A</a:t>
            </a:r>
            <a:endParaRPr lang="vi-VN" sz="3200" spc="-5"/>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Father(H,I,K) = E</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Father(M) = K</a:t>
            </a:r>
            <a:endParaRPr lang="vi-VN" sz="3200" spc="-5"/>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nvGraphicFramePr>
        <p:xfrm>
          <a:off x="10933113" y="9449199"/>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
        <p:nvSpPr>
          <p:cNvPr id="9" name="object 20">
            <a:extLst>
              <a:ext uri="{FF2B5EF4-FFF2-40B4-BE49-F238E27FC236}">
                <a16:creationId xmlns:a16="http://schemas.microsoft.com/office/drawing/2014/main" id="{58C90762-2C0E-5969-9B00-B96D502D1DC2}"/>
              </a:ext>
            </a:extLst>
          </p:cNvPr>
          <p:cNvSpPr txBox="1"/>
          <p:nvPr/>
        </p:nvSpPr>
        <p:spPr>
          <a:xfrm>
            <a:off x="842054" y="5442159"/>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a:solidFill>
                  <a:schemeClr val="bg1"/>
                </a:solidFill>
                <a:cs typeface="Source Sans Pro Light"/>
              </a:rPr>
              <a:t>A </a:t>
            </a:r>
            <a:r>
              <a:rPr lang="en-US" sz="4400" spc="-5" dirty="0">
                <a:solidFill>
                  <a:schemeClr val="bg1"/>
                </a:solidFill>
                <a:cs typeface="Source Sans Pro Light"/>
                <a:sym typeface="Wingdings" panose="05000000000000000000" pitchFamily="2" charset="2"/>
              </a:rPr>
              <a:t> E I M </a:t>
            </a:r>
            <a:endParaRPr lang="vi-VN" sz="4400" spc="-5" dirty="0">
              <a:solidFill>
                <a:schemeClr val="bg1"/>
              </a:solidFill>
              <a:cs typeface="Source Sans Pro Light"/>
            </a:endParaRPr>
          </a:p>
        </p:txBody>
      </p:sp>
    </p:spTree>
    <p:extLst>
      <p:ext uri="{BB962C8B-B14F-4D97-AF65-F5344CB8AC3E}">
        <p14:creationId xmlns:p14="http://schemas.microsoft.com/office/powerpoint/2010/main" val="3710639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02033" y="2891144"/>
            <a:ext cx="7307724"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Áp dụng giải thuật A* để tìm đường đi ngắn nhất A </a:t>
            </a:r>
            <a:r>
              <a:rPr lang="en-US" sz="4000" spc="-5">
                <a:sym typeface="Symbol" panose="05050102010706020507" pitchFamily="18" charset="2"/>
              </a:rPr>
              <a:t> K, với các ước lượng heuristic của các trạng thái so với trạng thái đích được cho ở bảng sau:</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1511826411"/>
              </p:ext>
            </p:extLst>
          </p:nvPr>
        </p:nvGraphicFramePr>
        <p:xfrm>
          <a:off x="1427956" y="8447650"/>
          <a:ext cx="10723752" cy="128016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423977337"/>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162746277"/>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1733565050"/>
                    </a:ext>
                  </a:extLst>
                </a:gridCol>
                <a:gridCol w="893646">
                  <a:extLst>
                    <a:ext uri="{9D8B030D-6E8A-4147-A177-3AD203B41FA5}">
                      <a16:colId xmlns:a16="http://schemas.microsoft.com/office/drawing/2014/main" val="3045918836"/>
                    </a:ext>
                  </a:extLst>
                </a:gridCol>
                <a:gridCol w="893646">
                  <a:extLst>
                    <a:ext uri="{9D8B030D-6E8A-4147-A177-3AD203B41FA5}">
                      <a16:colId xmlns:a16="http://schemas.microsoft.com/office/drawing/2014/main" val="1363983074"/>
                    </a:ext>
                  </a:extLst>
                </a:gridCol>
              </a:tblGrid>
              <a:tr h="37084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37084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pic>
        <p:nvPicPr>
          <p:cNvPr id="10" name="Picture 9">
            <a:extLst>
              <a:ext uri="{FF2B5EF4-FFF2-40B4-BE49-F238E27FC236}">
                <a16:creationId xmlns:a16="http://schemas.microsoft.com/office/drawing/2014/main" id="{17AFA601-9197-EEB2-8933-E8886F4251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5952" y="2179925"/>
            <a:ext cx="10117516" cy="5605175"/>
          </a:xfrm>
          <a:prstGeom prst="rect">
            <a:avLst/>
          </a:prstGeom>
        </p:spPr>
      </p:pic>
    </p:spTree>
    <p:extLst>
      <p:ext uri="{BB962C8B-B14F-4D97-AF65-F5344CB8AC3E}">
        <p14:creationId xmlns:p14="http://schemas.microsoft.com/office/powerpoint/2010/main" val="1091253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723794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a:t>Start = {A}, goal = {K}, OPEN = {A}, CLOSE = </a:t>
            </a:r>
            <a:r>
              <a:rPr lang="en-US" sz="3600" spc="-5" dirty="0">
                <a:sym typeface="Symbol" panose="05050102010706020507" pitchFamily="18" charset="2"/>
              </a:rPr>
              <a:t></a:t>
            </a:r>
          </a:p>
          <a:p>
            <a:pPr marL="583565" marR="5080" indent="-571500" algn="just">
              <a:lnSpc>
                <a:spcPct val="130000"/>
              </a:lnSpc>
              <a:buFont typeface="Wingdings" panose="05000000000000000000" pitchFamily="2" charset="2"/>
              <a:buChar char="§"/>
            </a:pPr>
            <a:r>
              <a:rPr lang="en-US" sz="3600" spc="-5" dirty="0">
                <a:sym typeface="Symbol" panose="05050102010706020507" pitchFamily="18" charset="2"/>
              </a:rPr>
              <a:t>g(A) = 0, f(A) = h(A) = 9</a:t>
            </a:r>
          </a:p>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1. n=A, CLOSE={A}</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g(B) = g(A)+cost(A,B) = 0+5 = 5</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f(B) = g(B)+h(B) = 5+8 = 13</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g(I) = g(A)+cost(A,I) = 0+2 = 2</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f(I) = g(I)+h(I) = 2+7 = 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g(F) = g(A)+cost(A,F) = 0+2 = 2</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f(F) = g(F)+h(F) = 2+9 = 11</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{B,I,F}OPEN </a:t>
            </a:r>
            <a:r>
              <a:rPr lang="en-US" sz="3200" spc="-5" dirty="0" err="1">
                <a:sym typeface="Symbol" panose="05050102010706020507" pitchFamily="18" charset="2"/>
              </a:rPr>
              <a:t>và</a:t>
            </a:r>
            <a:r>
              <a:rPr lang="en-US" sz="3200" spc="-5" dirty="0">
                <a:sym typeface="Symbol" panose="05050102010706020507" pitchFamily="18" charset="2"/>
              </a:rPr>
              <a:t> {B,I,F}  CLOSE </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OPEN = {I(9), F(11), B(13)}</a:t>
            </a:r>
            <a:endParaRPr lang="vi-VN" sz="3200" spc="-5" dirty="0"/>
          </a:p>
        </p:txBody>
      </p:sp>
      <p:sp>
        <p:nvSpPr>
          <p:cNvPr id="7" name="TextBox 6">
            <a:extLst>
              <a:ext uri="{FF2B5EF4-FFF2-40B4-BE49-F238E27FC236}">
                <a16:creationId xmlns:a16="http://schemas.microsoft.com/office/drawing/2014/main" id="{A805BF5E-BC7C-FB25-51AC-5061E2F3C206}"/>
              </a:ext>
            </a:extLst>
          </p:cNvPr>
          <p:cNvSpPr txBox="1"/>
          <p:nvPr/>
        </p:nvSpPr>
        <p:spPr>
          <a:xfrm>
            <a:off x="11181556"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 I, F) = A</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extLst>
              <p:ext uri="{D42A27DB-BD31-4B8C-83A1-F6EECF244321}">
                <p14:modId xmlns:p14="http://schemas.microsoft.com/office/powerpoint/2010/main" val="2428483136"/>
              </p:ext>
            </p:extLst>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107628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772519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2. n=I, CLOSE={A, I}, OPEN = {F,B}</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g(A) = g(I)+cost(I,A) = 2+2 = 4</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f(A) = g(A)+h(A) = 4+9 = 13</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t=A CLOSE,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_new</a:t>
            </a:r>
            <a:r>
              <a:rPr lang="en-US" sz="2800" spc="-5" dirty="0">
                <a:solidFill>
                  <a:srgbClr val="FF0000"/>
                </a:solidFill>
                <a:sym typeface="Symbol" panose="05050102010706020507" pitchFamily="18" charset="2"/>
              </a:rPr>
              <a:t>(A) &lt;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_old</a:t>
            </a:r>
            <a:r>
              <a:rPr lang="en-US" sz="2800" spc="-5" dirty="0">
                <a:solidFill>
                  <a:srgbClr val="FF0000"/>
                </a:solidFill>
                <a:sym typeface="Symbol" panose="05050102010706020507" pitchFamily="18" charset="2"/>
              </a:rPr>
              <a:t>(t): 13 &lt; 9: FALSE</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f(A) = 9, g(A)= 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g(B) = g(I)+cost(I,B) = 2+2 = 4</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f(B) = g(B)+h(B) = 4+8 = 12</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t=B OPEN,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_new</a:t>
            </a:r>
            <a:r>
              <a:rPr lang="en-US" sz="2800" spc="-5" dirty="0">
                <a:solidFill>
                  <a:srgbClr val="FF0000"/>
                </a:solidFill>
                <a:sym typeface="Symbol" panose="05050102010706020507" pitchFamily="18" charset="2"/>
              </a:rPr>
              <a:t>(B) &lt;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_old</a:t>
            </a:r>
            <a:r>
              <a:rPr lang="en-US" sz="2800" spc="-5" dirty="0">
                <a:solidFill>
                  <a:srgbClr val="FF0000"/>
                </a:solidFill>
                <a:sym typeface="Symbol" panose="05050102010706020507" pitchFamily="18" charset="2"/>
              </a:rPr>
              <a:t>(t): 12 &lt; 13: TRUE</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f(B) = 12, g(B)= 4</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FATHER(B) = {I}</a:t>
            </a:r>
          </a:p>
          <a:p>
            <a:pPr marL="2412365" marR="5080" lvl="4" indent="-571500" algn="just">
              <a:lnSpc>
                <a:spcPct val="130000"/>
              </a:lnSpc>
              <a:buFont typeface="Wingdings" panose="05000000000000000000" pitchFamily="2" charset="2"/>
              <a:buChar char="§"/>
            </a:pPr>
            <a:r>
              <a:rPr lang="en-US" sz="2800" spc="-5" dirty="0" err="1">
                <a:solidFill>
                  <a:srgbClr val="FF0000"/>
                </a:solidFill>
                <a:sym typeface="Symbol" panose="05050102010706020507" pitchFamily="18" charset="2"/>
              </a:rPr>
              <a:t>Sắp</a:t>
            </a:r>
            <a:r>
              <a:rPr lang="en-US" sz="2800" spc="-5" dirty="0">
                <a:solidFill>
                  <a:srgbClr val="FF0000"/>
                </a:solidFill>
                <a:sym typeface="Symbol" panose="05050102010706020507" pitchFamily="18" charset="2"/>
              </a:rPr>
              <a:t> </a:t>
            </a:r>
            <a:r>
              <a:rPr lang="en-US" sz="2800" spc="-5" dirty="0" err="1">
                <a:solidFill>
                  <a:srgbClr val="FF0000"/>
                </a:solidFill>
                <a:sym typeface="Symbol" panose="05050102010706020507" pitchFamily="18" charset="2"/>
              </a:rPr>
              <a:t>xếp</a:t>
            </a:r>
            <a:r>
              <a:rPr lang="en-US" sz="2800" spc="-5" dirty="0">
                <a:solidFill>
                  <a:srgbClr val="FF0000"/>
                </a:solidFill>
                <a:sym typeface="Symbol" panose="05050102010706020507" pitchFamily="18" charset="2"/>
              </a:rPr>
              <a:t> </a:t>
            </a:r>
            <a:r>
              <a:rPr lang="en-US" sz="2800" spc="-5" dirty="0" err="1">
                <a:solidFill>
                  <a:srgbClr val="FF0000"/>
                </a:solidFill>
                <a:sym typeface="Symbol" panose="05050102010706020507" pitchFamily="18" charset="2"/>
              </a:rPr>
              <a:t>lại</a:t>
            </a:r>
            <a:r>
              <a:rPr lang="en-US" sz="2800" spc="-5" dirty="0">
                <a:solidFill>
                  <a:srgbClr val="FF0000"/>
                </a:solidFill>
                <a:sym typeface="Symbol" panose="05050102010706020507" pitchFamily="18" charset="2"/>
              </a:rPr>
              <a:t> OPEN</a:t>
            </a:r>
          </a:p>
          <a:p>
            <a:pPr marL="2412365" marR="5080" lvl="4" indent="-571500" algn="just">
              <a:lnSpc>
                <a:spcPct val="130000"/>
              </a:lnSpc>
              <a:buFont typeface="Wingdings" panose="05000000000000000000" pitchFamily="2" charset="2"/>
              <a:buChar char="§"/>
            </a:pPr>
            <a:r>
              <a:rPr lang="en-US" sz="2800" strike="sngStrike" spc="-5" dirty="0">
                <a:sym typeface="Symbol" panose="05050102010706020507" pitchFamily="18" charset="2"/>
              </a:rPr>
              <a:t>OPEN = {F(11), B(13)}</a:t>
            </a:r>
          </a:p>
          <a:p>
            <a:pPr marL="2412365" marR="5080" lvl="4" indent="-571500" algn="just">
              <a:lnSpc>
                <a:spcPct val="130000"/>
              </a:lnSpc>
              <a:buFont typeface="Wingdings" panose="05000000000000000000" pitchFamily="2" charset="2"/>
              <a:buChar char="§"/>
            </a:pPr>
            <a:r>
              <a:rPr lang="en-US" sz="2800" spc="-5" dirty="0">
                <a:sym typeface="Symbol" panose="05050102010706020507" pitchFamily="18" charset="2"/>
              </a:rPr>
              <a:t>OPEN = {F(11), B(12)}</a:t>
            </a:r>
            <a:endParaRPr lang="vi-VN" sz="2800" spc="-5" dirty="0"/>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7589821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691785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2. n=I, CLOSE={A, I}, OPEN{F,B}</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g(F) = g(I)+cost(I,F) = 2+4 = 6</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f(F) = g(F)+h(F) = 6+9 = 15</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t=F OPEN,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_new</a:t>
            </a:r>
            <a:r>
              <a:rPr lang="en-US" sz="2800" spc="-5" dirty="0">
                <a:solidFill>
                  <a:srgbClr val="FF0000"/>
                </a:solidFill>
                <a:sym typeface="Symbol" panose="05050102010706020507" pitchFamily="18" charset="2"/>
              </a:rPr>
              <a:t>(F) &lt;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_old</a:t>
            </a:r>
            <a:r>
              <a:rPr lang="en-US" sz="2800" spc="-5" dirty="0">
                <a:solidFill>
                  <a:srgbClr val="FF0000"/>
                </a:solidFill>
                <a:sym typeface="Symbol" panose="05050102010706020507" pitchFamily="18" charset="2"/>
              </a:rPr>
              <a:t>(t): 15 &lt; 11: FALSE</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f(F) = 11, g(F)= 2</a:t>
            </a:r>
            <a:endParaRPr lang="en-US" sz="32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g(H) = g(I)+cost(I,H) = 2+2 = 4</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f(H) = g(H)+h(H) = 4+5 = 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g(L) = g(I)+cost(I,L) = 2+2 = 4</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f(L) = g(L)+h(L) = 4+6 = 10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{H,L}OPEN </a:t>
            </a:r>
            <a:r>
              <a:rPr lang="en-US" sz="3200" spc="-5" dirty="0" err="1">
                <a:sym typeface="Symbol" panose="05050102010706020507" pitchFamily="18" charset="2"/>
              </a:rPr>
              <a:t>và</a:t>
            </a:r>
            <a:r>
              <a:rPr lang="en-US" sz="3200" spc="-5" dirty="0">
                <a:sym typeface="Symbol" panose="05050102010706020507" pitchFamily="18" charset="2"/>
              </a:rPr>
              <a:t> {H,L}  CLOSE </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OPEN = {H(9), L(10), F(11), B(12)}</a:t>
            </a:r>
            <a:endParaRPr lang="vi-VN" sz="3200" spc="-5" dirty="0"/>
          </a:p>
        </p:txBody>
      </p:sp>
      <p:sp>
        <p:nvSpPr>
          <p:cNvPr id="7" name="TextBox 6">
            <a:extLst>
              <a:ext uri="{FF2B5EF4-FFF2-40B4-BE49-F238E27FC236}">
                <a16:creationId xmlns:a16="http://schemas.microsoft.com/office/drawing/2014/main" id="{A805BF5E-BC7C-FB25-51AC-5061E2F3C206}"/>
              </a:ext>
            </a:extLst>
          </p:cNvPr>
          <p:cNvSpPr txBox="1"/>
          <p:nvPr/>
        </p:nvSpPr>
        <p:spPr>
          <a:xfrm>
            <a:off x="11181556"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1194369" y="9064156"/>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Tree>
    <p:extLst>
      <p:ext uri="{BB962C8B-B14F-4D97-AF65-F5344CB8AC3E}">
        <p14:creationId xmlns:p14="http://schemas.microsoft.com/office/powerpoint/2010/main" val="32149433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788523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3. n=H, CLOSE={A, I,H}, OPEN = {L,F,B}</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g(B) = g(H)+cost(H,B) = 4+3 = 7</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f(B) = g(B)+h(B) = 7+8 = 15</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t=BOPEN,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_new</a:t>
            </a:r>
            <a:r>
              <a:rPr lang="en-US" sz="2800" spc="-5" dirty="0">
                <a:solidFill>
                  <a:srgbClr val="FF0000"/>
                </a:solidFill>
                <a:sym typeface="Symbol" panose="05050102010706020507" pitchFamily="18" charset="2"/>
              </a:rPr>
              <a:t>(B) &lt;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_old</a:t>
            </a:r>
            <a:r>
              <a:rPr lang="en-US" sz="2800" spc="-5" dirty="0">
                <a:solidFill>
                  <a:srgbClr val="FF0000"/>
                </a:solidFill>
                <a:sym typeface="Symbol" panose="05050102010706020507" pitchFamily="18" charset="2"/>
              </a:rPr>
              <a:t>(t): 15 &lt; 12: FALSE</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f(B) = 12, g(B)= 4</a:t>
            </a:r>
            <a:endParaRPr lang="en-US" sz="32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g(L) = g(H)+cost(H,L) = 4+1 = 5</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f(L) = g(L)+h(L) = 5+6 = 11</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t=LOPEN,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_new</a:t>
            </a:r>
            <a:r>
              <a:rPr lang="en-US" sz="2800" spc="-5" dirty="0">
                <a:solidFill>
                  <a:srgbClr val="FF0000"/>
                </a:solidFill>
                <a:sym typeface="Symbol" panose="05050102010706020507" pitchFamily="18" charset="2"/>
              </a:rPr>
              <a:t>(L) &lt;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_old</a:t>
            </a:r>
            <a:r>
              <a:rPr lang="en-US" sz="2800" spc="-5" dirty="0">
                <a:solidFill>
                  <a:srgbClr val="FF0000"/>
                </a:solidFill>
                <a:sym typeface="Symbol" panose="05050102010706020507" pitchFamily="18" charset="2"/>
              </a:rPr>
              <a:t>(t): 11 &lt; 10: FALSE</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f(L) = 10, g(L)= 4</a:t>
            </a:r>
            <a:endParaRPr lang="en-US" sz="32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g(I) = g(H)+cost(H,I) = 4+2 = 6</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f(I) = g(I)+h(I) = 6+7 = 13</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t=ICLOSE,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_new</a:t>
            </a:r>
            <a:r>
              <a:rPr lang="en-US" sz="2800" spc="-5" dirty="0">
                <a:solidFill>
                  <a:srgbClr val="FF0000"/>
                </a:solidFill>
                <a:sym typeface="Symbol" panose="05050102010706020507" pitchFamily="18" charset="2"/>
              </a:rPr>
              <a:t>(I) &lt;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_old</a:t>
            </a:r>
            <a:r>
              <a:rPr lang="en-US" sz="2800" spc="-5" dirty="0">
                <a:solidFill>
                  <a:srgbClr val="FF0000"/>
                </a:solidFill>
                <a:sym typeface="Symbol" panose="05050102010706020507" pitchFamily="18" charset="2"/>
              </a:rPr>
              <a:t>(t): 13 &lt; 9: FALSE</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f(I) = 9, g(I)= 2</a:t>
            </a:r>
            <a:endParaRPr lang="en-US" sz="3600" spc="-5" dirty="0">
              <a:sym typeface="Symbol" panose="05050102010706020507" pitchFamily="18" charset="2"/>
            </a:endParaRPr>
          </a:p>
        </p:txBody>
      </p:sp>
      <p:sp>
        <p:nvSpPr>
          <p:cNvPr id="7" name="TextBox 6">
            <a:extLst>
              <a:ext uri="{FF2B5EF4-FFF2-40B4-BE49-F238E27FC236}">
                <a16:creationId xmlns:a16="http://schemas.microsoft.com/office/drawing/2014/main" id="{A805BF5E-BC7C-FB25-51AC-5061E2F3C206}"/>
              </a:ext>
            </a:extLst>
          </p:cNvPr>
          <p:cNvSpPr txBox="1"/>
          <p:nvPr/>
        </p:nvSpPr>
        <p:spPr>
          <a:xfrm>
            <a:off x="11181556"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1194369" y="9064156"/>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Tree>
    <p:extLst>
      <p:ext uri="{BB962C8B-B14F-4D97-AF65-F5344CB8AC3E}">
        <p14:creationId xmlns:p14="http://schemas.microsoft.com/office/powerpoint/2010/main" val="2663564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pic>
        <p:nvPicPr>
          <p:cNvPr id="7" name="Picture 6">
            <a:extLst>
              <a:ext uri="{FF2B5EF4-FFF2-40B4-BE49-F238E27FC236}">
                <a16:creationId xmlns:a16="http://schemas.microsoft.com/office/drawing/2014/main" id="{86ACB8CA-4FAE-5E2A-2898-90ECF2BAD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626" y="2395438"/>
            <a:ext cx="8721688" cy="7173144"/>
          </a:xfrm>
          <a:prstGeom prst="rect">
            <a:avLst/>
          </a:prstGeom>
        </p:spPr>
      </p:pic>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8721688" cy="609628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Best-</a:t>
            </a:r>
            <a:r>
              <a:rPr lang="en-US" sz="4400" spc="-5">
                <a:cs typeface="Source Sans Pro Light"/>
              </a:rPr>
              <a:t>F</a:t>
            </a:r>
            <a:r>
              <a:rPr lang="vi-VN" sz="4400" spc="-5">
                <a:cs typeface="Source Sans Pro Light"/>
              </a:rPr>
              <a:t>irst </a:t>
            </a:r>
            <a:r>
              <a:rPr lang="en-US" sz="4400" spc="-5">
                <a:cs typeface="Source Sans Pro Light"/>
              </a:rPr>
              <a:t>S</a:t>
            </a:r>
            <a:r>
              <a:rPr lang="vi-VN" sz="4400" spc="-5">
                <a:cs typeface="Source Sans Pro Light"/>
              </a:rPr>
              <a:t>earch (BFS). Áp dụng BFS để tìm đường đi ngắn nhất từ đỉnh </a:t>
            </a:r>
            <a:r>
              <a:rPr lang="en-US" sz="4400" spc="-5">
                <a:cs typeface="Source Sans Pro Light"/>
              </a:rPr>
              <a:t>A</a:t>
            </a:r>
            <a:r>
              <a:rPr lang="vi-VN" sz="4400" spc="-5">
                <a:cs typeface="Source Sans Pro Light"/>
              </a:rPr>
              <a:t> đến </a:t>
            </a:r>
            <a:r>
              <a:rPr lang="en-US" sz="4400" spc="-5">
                <a:cs typeface="Source Sans Pro Light"/>
              </a:rPr>
              <a:t>G</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a:t>
            </a:r>
            <a:endParaRPr lang="vi-VN" sz="4400" spc="-5"/>
          </a:p>
        </p:txBody>
      </p:sp>
      <p:graphicFrame>
        <p:nvGraphicFramePr>
          <p:cNvPr id="6" name="Table 5">
            <a:extLst>
              <a:ext uri="{FF2B5EF4-FFF2-40B4-BE49-F238E27FC236}">
                <a16:creationId xmlns:a16="http://schemas.microsoft.com/office/drawing/2014/main" id="{43AB02F5-E658-A51A-5895-28957ADA1388}"/>
              </a:ext>
            </a:extLst>
          </p:cNvPr>
          <p:cNvGraphicFramePr>
            <a:graphicFrameLocks noGrp="1"/>
          </p:cNvGraphicFramePr>
          <p:nvPr>
            <p:extLst>
              <p:ext uri="{D42A27DB-BD31-4B8C-83A1-F6EECF244321}">
                <p14:modId xmlns:p14="http://schemas.microsoft.com/office/powerpoint/2010/main" val="2243738241"/>
              </p:ext>
            </p:extLst>
          </p:nvPr>
        </p:nvGraphicFramePr>
        <p:xfrm>
          <a:off x="1275556" y="8796602"/>
          <a:ext cx="10744200" cy="1426898"/>
        </p:xfrm>
        <a:graphic>
          <a:graphicData uri="http://schemas.openxmlformats.org/drawingml/2006/table">
            <a:tbl>
              <a:tblPr>
                <a:tableStyleId>{BDBED569-4797-4DF1-A0F4-6AAB3CD982D8}</a:tableStyleId>
              </a:tblPr>
              <a:tblGrid>
                <a:gridCol w="1074420">
                  <a:extLst>
                    <a:ext uri="{9D8B030D-6E8A-4147-A177-3AD203B41FA5}">
                      <a16:colId xmlns:a16="http://schemas.microsoft.com/office/drawing/2014/main" val="2778526629"/>
                    </a:ext>
                  </a:extLst>
                </a:gridCol>
                <a:gridCol w="1074420">
                  <a:extLst>
                    <a:ext uri="{9D8B030D-6E8A-4147-A177-3AD203B41FA5}">
                      <a16:colId xmlns:a16="http://schemas.microsoft.com/office/drawing/2014/main" val="3305562687"/>
                    </a:ext>
                  </a:extLst>
                </a:gridCol>
                <a:gridCol w="1074420">
                  <a:extLst>
                    <a:ext uri="{9D8B030D-6E8A-4147-A177-3AD203B41FA5}">
                      <a16:colId xmlns:a16="http://schemas.microsoft.com/office/drawing/2014/main" val="720937541"/>
                    </a:ext>
                  </a:extLst>
                </a:gridCol>
                <a:gridCol w="1074420">
                  <a:extLst>
                    <a:ext uri="{9D8B030D-6E8A-4147-A177-3AD203B41FA5}">
                      <a16:colId xmlns:a16="http://schemas.microsoft.com/office/drawing/2014/main" val="302700034"/>
                    </a:ext>
                  </a:extLst>
                </a:gridCol>
                <a:gridCol w="1074420">
                  <a:extLst>
                    <a:ext uri="{9D8B030D-6E8A-4147-A177-3AD203B41FA5}">
                      <a16:colId xmlns:a16="http://schemas.microsoft.com/office/drawing/2014/main" val="3843937364"/>
                    </a:ext>
                  </a:extLst>
                </a:gridCol>
                <a:gridCol w="1074420">
                  <a:extLst>
                    <a:ext uri="{9D8B030D-6E8A-4147-A177-3AD203B41FA5}">
                      <a16:colId xmlns:a16="http://schemas.microsoft.com/office/drawing/2014/main" val="1317233638"/>
                    </a:ext>
                  </a:extLst>
                </a:gridCol>
                <a:gridCol w="1074420">
                  <a:extLst>
                    <a:ext uri="{9D8B030D-6E8A-4147-A177-3AD203B41FA5}">
                      <a16:colId xmlns:a16="http://schemas.microsoft.com/office/drawing/2014/main" val="2765724621"/>
                    </a:ext>
                  </a:extLst>
                </a:gridCol>
                <a:gridCol w="1074420">
                  <a:extLst>
                    <a:ext uri="{9D8B030D-6E8A-4147-A177-3AD203B41FA5}">
                      <a16:colId xmlns:a16="http://schemas.microsoft.com/office/drawing/2014/main" val="1449688705"/>
                    </a:ext>
                  </a:extLst>
                </a:gridCol>
                <a:gridCol w="1074420">
                  <a:extLst>
                    <a:ext uri="{9D8B030D-6E8A-4147-A177-3AD203B41FA5}">
                      <a16:colId xmlns:a16="http://schemas.microsoft.com/office/drawing/2014/main" val="3450145192"/>
                    </a:ext>
                  </a:extLst>
                </a:gridCol>
                <a:gridCol w="1074420">
                  <a:extLst>
                    <a:ext uri="{9D8B030D-6E8A-4147-A177-3AD203B41FA5}">
                      <a16:colId xmlns:a16="http://schemas.microsoft.com/office/drawing/2014/main" val="1524411986"/>
                    </a:ext>
                  </a:extLst>
                </a:gridCol>
              </a:tblGrid>
              <a:tr h="713449">
                <a:tc>
                  <a:txBody>
                    <a:bodyPr/>
                    <a:lstStyle/>
                    <a:p>
                      <a:pPr algn="ctr" fontAlgn="b"/>
                      <a:r>
                        <a:rPr lang="en-US" sz="3600" b="1" u="none" strike="noStrike">
                          <a:effectLst/>
                        </a:rPr>
                        <a:t>A</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B</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C</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D</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E</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F</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G</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H</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I</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K</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136440012"/>
                  </a:ext>
                </a:extLst>
              </a:tr>
              <a:tr h="713449">
                <a:tc>
                  <a:txBody>
                    <a:bodyPr/>
                    <a:lstStyle/>
                    <a:p>
                      <a:pPr algn="ctr" fontAlgn="b"/>
                      <a:r>
                        <a:rPr lang="en-US" sz="3600" u="none" strike="noStrike">
                          <a:effectLst/>
                        </a:rPr>
                        <a:t>20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15</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6</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7</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5</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3</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8</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12</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48051582"/>
                  </a:ext>
                </a:extLst>
              </a:tr>
            </a:tbl>
          </a:graphicData>
        </a:graphic>
      </p:graphicFrame>
    </p:spTree>
    <p:extLst>
      <p:ext uri="{BB962C8B-B14F-4D97-AF65-F5344CB8AC3E}">
        <p14:creationId xmlns:p14="http://schemas.microsoft.com/office/powerpoint/2010/main" val="2142828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451719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3. n=H, CLOSE={A, I,H}, OPEN = {L,F,B}</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g(C) = g(H)+cost(H,C) = 4+1 = 5</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f(C) = g(C)+h(C) = 5+5 = 10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g(D) = g(H)+cost(H,D) = 4+2 = 6</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f(D) = g(D)+h(D) = 6+7 = 13</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g(J) = g(H)+cost(H,J) = 4+5 = 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f(J) = g(J)+h(J) = 9+5 = 14</a:t>
            </a:r>
          </a:p>
        </p:txBody>
      </p:sp>
      <p:sp>
        <p:nvSpPr>
          <p:cNvPr id="7" name="TextBox 6">
            <a:extLst>
              <a:ext uri="{FF2B5EF4-FFF2-40B4-BE49-F238E27FC236}">
                <a16:creationId xmlns:a16="http://schemas.microsoft.com/office/drawing/2014/main" id="{A805BF5E-BC7C-FB25-51AC-5061E2F3C206}"/>
              </a:ext>
            </a:extLst>
          </p:cNvPr>
          <p:cNvSpPr txBox="1"/>
          <p:nvPr/>
        </p:nvSpPr>
        <p:spPr>
          <a:xfrm>
            <a:off x="14153355" y="8108125"/>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4153355" y="8793604"/>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
        <p:nvSpPr>
          <p:cNvPr id="10" name="TextBox 9">
            <a:extLst>
              <a:ext uri="{FF2B5EF4-FFF2-40B4-BE49-F238E27FC236}">
                <a16:creationId xmlns:a16="http://schemas.microsoft.com/office/drawing/2014/main" id="{2DCF908C-88C2-C68C-9283-3761E7A7DC5D}"/>
              </a:ext>
            </a:extLst>
          </p:cNvPr>
          <p:cNvSpPr txBox="1"/>
          <p:nvPr/>
        </p:nvSpPr>
        <p:spPr>
          <a:xfrm>
            <a:off x="14166168" y="9516009"/>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Father(C,D,J,K) = H</a:t>
            </a:r>
            <a:endParaRPr lang="vi-VN" sz="3200" spc="-5"/>
          </a:p>
        </p:txBody>
      </p:sp>
    </p:spTree>
    <p:extLst>
      <p:ext uri="{BB962C8B-B14F-4D97-AF65-F5344CB8AC3E}">
        <p14:creationId xmlns:p14="http://schemas.microsoft.com/office/powerpoint/2010/main" val="949767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515737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3. n=H, CLOSE={A, I,H}, OPEN = {L,F,B}</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g(E) = g(H)+cost(H,E) = 4+6 = 10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f(E) = g(E)+h(E) = 10+7 = 17</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g(K) = g(H)+cost(H,K) = 4+5 = 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f(K) = g(J)+h(J) = 9+0 = 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{C,D,J,K,E}OPEN </a:t>
            </a:r>
            <a:r>
              <a:rPr lang="en-US" sz="3200" spc="-5" dirty="0" err="1">
                <a:sym typeface="Symbol" panose="05050102010706020507" pitchFamily="18" charset="2"/>
              </a:rPr>
              <a:t>và</a:t>
            </a:r>
            <a:r>
              <a:rPr lang="en-US" sz="3200" spc="-5" dirty="0">
                <a:sym typeface="Symbol" panose="05050102010706020507" pitchFamily="18" charset="2"/>
              </a:rPr>
              <a:t> {C,D,J,K,E}  CLOSE </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OPEN = {K(9), C(10), L(10), F(11), B(12), D(13), J(14),E(17)}</a:t>
            </a:r>
            <a:endParaRPr lang="vi-VN" sz="3200" spc="-5" dirty="0"/>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a:t>
            </a:r>
            <a:r>
              <a:rPr lang="en-US" sz="3200" spc="-5" dirty="0" err="1">
                <a:sym typeface="Symbol" panose="05050102010706020507" pitchFamily="18" charset="2"/>
              </a:rPr>
              <a:t>Cố</a:t>
            </a:r>
            <a:r>
              <a:rPr lang="en-US" sz="3200" spc="-5" dirty="0">
                <a:sym typeface="Symbol" panose="05050102010706020507" pitchFamily="18" charset="2"/>
              </a:rPr>
              <a:t> </a:t>
            </a:r>
            <a:r>
              <a:rPr lang="en-US" sz="3200" spc="-5" dirty="0" err="1">
                <a:sym typeface="Symbol" panose="05050102010706020507" pitchFamily="18" charset="2"/>
              </a:rPr>
              <a:t>ý</a:t>
            </a:r>
            <a:r>
              <a:rPr lang="en-US" sz="3200" spc="-5" dirty="0">
                <a:sym typeface="Symbol" panose="05050102010706020507" pitchFamily="18" charset="2"/>
              </a:rPr>
              <a:t> </a:t>
            </a:r>
            <a:r>
              <a:rPr lang="en-US" sz="3200" spc="-5" dirty="0" err="1">
                <a:sym typeface="Symbol" panose="05050102010706020507" pitchFamily="18" charset="2"/>
              </a:rPr>
              <a:t>sắp</a:t>
            </a:r>
            <a:r>
              <a:rPr lang="en-US" sz="3200" spc="-5" dirty="0">
                <a:sym typeface="Symbol" panose="05050102010706020507" pitchFamily="18" charset="2"/>
              </a:rPr>
              <a:t> </a:t>
            </a:r>
            <a:r>
              <a:rPr lang="en-US" sz="3200" spc="-5" dirty="0" err="1">
                <a:sym typeface="Symbol" panose="05050102010706020507" pitchFamily="18" charset="2"/>
              </a:rPr>
              <a:t>xếp</a:t>
            </a:r>
            <a:r>
              <a:rPr lang="en-US" sz="3200" spc="-5" dirty="0">
                <a:sym typeface="Symbol" panose="05050102010706020507" pitchFamily="18" charset="2"/>
              </a:rPr>
              <a:t> L </a:t>
            </a:r>
            <a:r>
              <a:rPr lang="en-US" sz="3200" spc="-5" dirty="0" err="1">
                <a:sym typeface="Symbol" panose="05050102010706020507" pitchFamily="18" charset="2"/>
              </a:rPr>
              <a:t>sau</a:t>
            </a:r>
            <a:r>
              <a:rPr lang="en-US" sz="3200" spc="-5" dirty="0">
                <a:sym typeface="Symbol" panose="05050102010706020507" pitchFamily="18" charset="2"/>
              </a:rPr>
              <a:t> C</a:t>
            </a:r>
          </a:p>
        </p:txBody>
      </p:sp>
      <p:sp>
        <p:nvSpPr>
          <p:cNvPr id="7" name="TextBox 6">
            <a:extLst>
              <a:ext uri="{FF2B5EF4-FFF2-40B4-BE49-F238E27FC236}">
                <a16:creationId xmlns:a16="http://schemas.microsoft.com/office/drawing/2014/main" id="{A805BF5E-BC7C-FB25-51AC-5061E2F3C206}"/>
              </a:ext>
            </a:extLst>
          </p:cNvPr>
          <p:cNvSpPr txBox="1"/>
          <p:nvPr/>
        </p:nvSpPr>
        <p:spPr>
          <a:xfrm>
            <a:off x="12095956" y="7150012"/>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dirty="0">
                <a:sym typeface="Symbol" panose="05050102010706020507" pitchFamily="18" charset="2"/>
              </a:rPr>
              <a:t>Father(B,H,L) = I</a:t>
            </a:r>
            <a:endParaRPr lang="vi-VN" sz="3200" spc="-5" dirty="0"/>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extLst>
              <p:ext uri="{D42A27DB-BD31-4B8C-83A1-F6EECF244321}">
                <p14:modId xmlns:p14="http://schemas.microsoft.com/office/powerpoint/2010/main" val="2054585391"/>
              </p:ext>
            </p:extLst>
          </p:nvPr>
        </p:nvGraphicFramePr>
        <p:xfrm>
          <a:off x="1478779" y="7805862"/>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dirty="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dirty="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2095956" y="7835491"/>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
        <p:nvSpPr>
          <p:cNvPr id="10" name="TextBox 9">
            <a:extLst>
              <a:ext uri="{FF2B5EF4-FFF2-40B4-BE49-F238E27FC236}">
                <a16:creationId xmlns:a16="http://schemas.microsoft.com/office/drawing/2014/main" id="{2DCF908C-88C2-C68C-9283-3761E7A7DC5D}"/>
              </a:ext>
            </a:extLst>
          </p:cNvPr>
          <p:cNvSpPr txBox="1"/>
          <p:nvPr/>
        </p:nvSpPr>
        <p:spPr>
          <a:xfrm>
            <a:off x="12108769" y="8557896"/>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Father(C,D,J,K) = H</a:t>
            </a:r>
            <a:endParaRPr lang="vi-VN" sz="3200" spc="-5"/>
          </a:p>
        </p:txBody>
      </p:sp>
    </p:spTree>
    <p:extLst>
      <p:ext uri="{BB962C8B-B14F-4D97-AF65-F5344CB8AC3E}">
        <p14:creationId xmlns:p14="http://schemas.microsoft.com/office/powerpoint/2010/main" val="29948805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4. n=K, TRUE</a:t>
            </a:r>
            <a:endParaRPr lang="en-US" sz="3200" spc="-5">
              <a:sym typeface="Symbol" panose="05050102010706020507" pitchFamily="18" charset="2"/>
            </a:endParaRPr>
          </a:p>
        </p:txBody>
      </p:sp>
      <p:sp>
        <p:nvSpPr>
          <p:cNvPr id="7" name="TextBox 6">
            <a:extLst>
              <a:ext uri="{FF2B5EF4-FFF2-40B4-BE49-F238E27FC236}">
                <a16:creationId xmlns:a16="http://schemas.microsoft.com/office/drawing/2014/main" id="{A805BF5E-BC7C-FB25-51AC-5061E2F3C206}"/>
              </a:ext>
            </a:extLst>
          </p:cNvPr>
          <p:cNvSpPr txBox="1"/>
          <p:nvPr/>
        </p:nvSpPr>
        <p:spPr>
          <a:xfrm>
            <a:off x="11096397"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1096397" y="8894762"/>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
        <p:nvSpPr>
          <p:cNvPr id="10" name="TextBox 9">
            <a:extLst>
              <a:ext uri="{FF2B5EF4-FFF2-40B4-BE49-F238E27FC236}">
                <a16:creationId xmlns:a16="http://schemas.microsoft.com/office/drawing/2014/main" id="{2DCF908C-88C2-C68C-9283-3761E7A7DC5D}"/>
              </a:ext>
            </a:extLst>
          </p:cNvPr>
          <p:cNvSpPr txBox="1"/>
          <p:nvPr/>
        </p:nvSpPr>
        <p:spPr>
          <a:xfrm>
            <a:off x="11109210" y="9617167"/>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Father(C,D,J,K) = H</a:t>
            </a:r>
            <a:endParaRPr lang="vi-VN" sz="3200" spc="-5"/>
          </a:p>
        </p:txBody>
      </p:sp>
      <p:sp>
        <p:nvSpPr>
          <p:cNvPr id="12" name="object 20">
            <a:extLst>
              <a:ext uri="{FF2B5EF4-FFF2-40B4-BE49-F238E27FC236}">
                <a16:creationId xmlns:a16="http://schemas.microsoft.com/office/drawing/2014/main" id="{75BE07FF-EC9B-7D38-50D0-C425B4ADB15C}"/>
              </a:ext>
            </a:extLst>
          </p:cNvPr>
          <p:cNvSpPr txBox="1"/>
          <p:nvPr/>
        </p:nvSpPr>
        <p:spPr>
          <a:xfrm>
            <a:off x="842054" y="3293865"/>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I H K </a:t>
            </a:r>
            <a:endParaRPr lang="vi-VN" sz="4400" spc="-5">
              <a:solidFill>
                <a:schemeClr val="bg1"/>
              </a:solidFill>
              <a:cs typeface="Source Sans Pro Light"/>
            </a:endParaRPr>
          </a:p>
        </p:txBody>
      </p:sp>
    </p:spTree>
    <p:extLst>
      <p:ext uri="{BB962C8B-B14F-4D97-AF65-F5344CB8AC3E}">
        <p14:creationId xmlns:p14="http://schemas.microsoft.com/office/powerpoint/2010/main" val="1324746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3" y="2394013"/>
            <a:ext cx="16964379" cy="71436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a:t>
            </a:r>
            <a:r>
              <a:rPr lang="vi-VN" sz="4000" spc="-5"/>
              <a:t>huật toán tìm kiếm leo đồi kết hợp với hàm đánh giá f(u). Tại mỗi bước,</a:t>
            </a:r>
            <a:r>
              <a:rPr lang="en-US" sz="4000" spc="-5"/>
              <a:t> </a:t>
            </a:r>
            <a:r>
              <a:rPr lang="vi-VN" sz="4000" spc="-5"/>
              <a:t>khi phát triển trạng thái u, chọn trạng thái con v tốt nhất (f(v) nhỏ nhất) của u để phát</a:t>
            </a:r>
            <a:r>
              <a:rPr lang="en-US" sz="4000" spc="-5"/>
              <a:t> </a:t>
            </a:r>
            <a:r>
              <a:rPr lang="vi-VN" sz="4000" spc="-5"/>
              <a:t>triển ở bước sau. </a:t>
            </a:r>
            <a:endParaRPr lang="en-US" sz="4000" spc="-5"/>
          </a:p>
          <a:p>
            <a:pPr marL="583565" marR="5080" indent="-571500" algn="just">
              <a:lnSpc>
                <a:spcPct val="130000"/>
              </a:lnSpc>
              <a:buFont typeface="Wingdings" panose="05000000000000000000" pitchFamily="2" charset="2"/>
              <a:buChar char="§"/>
            </a:pPr>
            <a:r>
              <a:rPr lang="vi-VN" sz="4000" spc="-5"/>
              <a:t>Quá trình tiếp tục như vậy cho đến khi gặp trạng thái w là đích, hoặc</a:t>
            </a:r>
            <a:r>
              <a:rPr lang="en-US" sz="4000" spc="-5"/>
              <a:t> </a:t>
            </a:r>
            <a:r>
              <a:rPr lang="vi-VN" sz="4000" spc="-5"/>
              <a:t>w không có đỉnh kề, hoặc w có f(w) lớn hơn độ dài đường đi tối ưu tạm thời. Trong các trường hợp</a:t>
            </a:r>
            <a:r>
              <a:rPr lang="en-US" sz="4000" spc="-5"/>
              <a:t> </a:t>
            </a:r>
            <a:r>
              <a:rPr lang="vi-VN" sz="4000" spc="-5"/>
              <a:t>này, chúng ta không phát triển đỉnh w nữa, tức là cắt bỏ những nhánh xuất phát từ w,</a:t>
            </a:r>
            <a:r>
              <a:rPr lang="en-US" sz="4000" spc="-5"/>
              <a:t> </a:t>
            </a:r>
            <a:r>
              <a:rPr lang="vi-VN" sz="4000" spc="-5"/>
              <a:t>và quay lên cha của w để tiếp tục đi xuống trạng thái tốt nhất trong số những trạng</a:t>
            </a:r>
            <a:r>
              <a:rPr lang="en-US" sz="4000" spc="-5"/>
              <a:t> </a:t>
            </a:r>
            <a:r>
              <a:rPr lang="vi-VN" sz="4000" spc="-5"/>
              <a:t>thái còn lại chưa được phát triển</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Tree>
    <p:extLst>
      <p:ext uri="{BB962C8B-B14F-4D97-AF65-F5344CB8AC3E}">
        <p14:creationId xmlns:p14="http://schemas.microsoft.com/office/powerpoint/2010/main" val="2199901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3" y="2070100"/>
                <a:ext cx="16964379" cy="8601650"/>
              </a:xfrm>
              <a:prstGeom prst="rect">
                <a:avLst/>
              </a:prstGeom>
            </p:spPr>
            <p:txBody>
              <a:bodyPr vert="horz" wrap="square" lIns="0" tIns="12700" rIns="0" bIns="0" rtlCol="0">
                <a:spAutoFit/>
              </a:bodyPr>
              <a:lstStyle/>
              <a:p>
                <a:pPr marL="583565" marR="5080" indent="-571500" algn="just">
                  <a:lnSpc>
                    <a:spcPct val="120000"/>
                  </a:lnSpc>
                  <a:buFont typeface="Wingdings" panose="05000000000000000000" pitchFamily="2" charset="2"/>
                  <a:buChar char="§"/>
                </a:pPr>
                <a:r>
                  <a:rPr lang="en-US" sz="3600" spc="-5"/>
                  <a:t>Bước 1. OPEN = {start}, min = </a:t>
                </a:r>
                <a14:m>
                  <m:oMath xmlns:m="http://schemas.openxmlformats.org/officeDocument/2006/math">
                    <m:r>
                      <a:rPr lang="en-US" sz="3600" b="0" i="0"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583565" marR="5080" indent="-571500" algn="just">
                  <a:lnSpc>
                    <a:spcPct val="120000"/>
                  </a:lnSpc>
                  <a:buFont typeface="Wingdings" panose="05000000000000000000" pitchFamily="2" charset="2"/>
                  <a:buChar char="§"/>
                </a:pPr>
                <a:r>
                  <a:rPr lang="en-US" sz="3600" spc="-5"/>
                  <a:t>Bước 2. Loop:</a:t>
                </a:r>
              </a:p>
              <a:p>
                <a:pPr marL="1497965" marR="5080" lvl="2" indent="-571500" algn="just">
                  <a:lnSpc>
                    <a:spcPct val="120000"/>
                  </a:lnSpc>
                  <a:buFont typeface="Wingdings" panose="05000000000000000000" pitchFamily="2" charset="2"/>
                  <a:buChar char="§"/>
                </a:pPr>
                <a:r>
                  <a:rPr lang="en-US" sz="3600" spc="-5"/>
                  <a:t>2.1. if(OPEN </a:t>
                </a:r>
                <a:r>
                  <a:rPr lang="en-US" sz="3600" spc="-5">
                    <a:sym typeface="Symbol" panose="05050102010706020507" pitchFamily="18" charset="2"/>
                  </a:rPr>
                  <a:t></a:t>
                </a:r>
                <a:r>
                  <a:rPr lang="en-US" sz="3600" spc="-5"/>
                  <a:t>): STOP</a:t>
                </a:r>
              </a:p>
              <a:p>
                <a:pPr marL="1497965" marR="5080" lvl="2" indent="-571500" algn="just">
                  <a:lnSpc>
                    <a:spcPct val="120000"/>
                  </a:lnSpc>
                  <a:buFont typeface="Wingdings" panose="05000000000000000000" pitchFamily="2" charset="2"/>
                  <a:buChar char="§"/>
                </a:pPr>
                <a:r>
                  <a:rPr lang="en-US" sz="3600" spc="-5"/>
                  <a:t>2.2. n:= lấy phần tử đầu danh sách OPEN</a:t>
                </a:r>
              </a:p>
              <a:p>
                <a:pPr marL="1497965" marR="5080" lvl="2" indent="-571500" algn="just">
                  <a:lnSpc>
                    <a:spcPct val="120000"/>
                  </a:lnSpc>
                  <a:buFont typeface="Wingdings" panose="05000000000000000000" pitchFamily="2" charset="2"/>
                  <a:buChar char="§"/>
                </a:pPr>
                <a:r>
                  <a:rPr lang="en-US" sz="3600" spc="-5"/>
                  <a:t>2.3. if(n</a:t>
                </a:r>
                <a:r>
                  <a:rPr lang="en-US" sz="3600" spc="-5">
                    <a:sym typeface="Symbol" panose="05050102010706020507" pitchFamily="18" charset="2"/>
                  </a:rPr>
                  <a:t>goal): </a:t>
                </a:r>
              </a:p>
              <a:p>
                <a:pPr marL="2412365" marR="5080" lvl="4" indent="-571500" algn="just">
                  <a:lnSpc>
                    <a:spcPct val="120000"/>
                  </a:lnSpc>
                  <a:buFont typeface="Wingdings" panose="05000000000000000000" pitchFamily="2" charset="2"/>
                  <a:buChar char="§"/>
                </a:pPr>
                <a:r>
                  <a:rPr lang="en-US" sz="3600" spc="-5">
                    <a:sym typeface="Symbol" panose="05050102010706020507" pitchFamily="18" charset="2"/>
                  </a:rPr>
                  <a:t>if (f(n) &lt; min): {min=f(n); quay lại 2.1 //cập nhật lại min}</a:t>
                </a:r>
              </a:p>
              <a:p>
                <a:pPr marL="1497965" marR="5080" lvl="2" indent="-571500" algn="just">
                  <a:lnSpc>
                    <a:spcPct val="120000"/>
                  </a:lnSpc>
                  <a:buFont typeface="Wingdings" panose="05000000000000000000" pitchFamily="2" charset="2"/>
                  <a:buChar char="§"/>
                </a:pPr>
                <a:r>
                  <a:rPr lang="en-US" sz="3600" spc="-5">
                    <a:sym typeface="Symbol" panose="05050102010706020507" pitchFamily="18" charset="2"/>
                  </a:rPr>
                  <a:t>2.4. if (f(n) &gt; min): quay lại 2.1 //cắt bỏ nhánh con</a:t>
                </a:r>
              </a:p>
              <a:p>
                <a:pPr marL="1497965" marR="5080" lvl="2" indent="-571500" algn="just">
                  <a:lnSpc>
                    <a:spcPct val="120000"/>
                  </a:lnSpc>
                  <a:buFont typeface="Wingdings" panose="05000000000000000000" pitchFamily="2" charset="2"/>
                  <a:buChar char="§"/>
                </a:pPr>
                <a:r>
                  <a:rPr lang="en-US" sz="3600" spc="-5">
                    <a:sym typeface="Symbol" panose="05050102010706020507" pitchFamily="18" charset="2"/>
                  </a:rPr>
                  <a:t>2.5. for (m: đỉnh kề n):</a:t>
                </a:r>
              </a:p>
              <a:p>
                <a:pPr marL="2412365" marR="5080" lvl="4" indent="-571500" algn="just">
                  <a:lnSpc>
                    <a:spcPct val="120000"/>
                  </a:lnSpc>
                  <a:buFont typeface="Wingdings" panose="05000000000000000000" pitchFamily="2" charset="2"/>
                  <a:buChar char="§"/>
                </a:pPr>
                <a:r>
                  <a:rPr lang="en-US" sz="3600" spc="-5">
                    <a:sym typeface="Symbol" panose="05050102010706020507" pitchFamily="18" charset="2"/>
                  </a:rPr>
                  <a:t>g(m) = g(n) + cost(m,n)</a:t>
                </a:r>
              </a:p>
              <a:p>
                <a:pPr marL="2412365" marR="5080" lvl="4" indent="-571500" algn="just">
                  <a:lnSpc>
                    <a:spcPct val="120000"/>
                  </a:lnSpc>
                  <a:buFont typeface="Wingdings" panose="05000000000000000000" pitchFamily="2" charset="2"/>
                  <a:buChar char="§"/>
                </a:pPr>
                <a:r>
                  <a:rPr lang="en-US" sz="3600" spc="-5">
                    <a:sym typeface="Symbol" panose="05050102010706020507" pitchFamily="18" charset="2"/>
                  </a:rPr>
                  <a:t>f(m) = g(m)+h(m) </a:t>
                </a:r>
              </a:p>
              <a:p>
                <a:pPr marL="2412365" marR="5080" lvl="4" indent="-571500" algn="just">
                  <a:lnSpc>
                    <a:spcPct val="120000"/>
                  </a:lnSpc>
                  <a:buFont typeface="Wingdings" panose="05000000000000000000" pitchFamily="2" charset="2"/>
                  <a:buChar char="§"/>
                </a:pPr>
                <a:r>
                  <a:rPr lang="en-US" sz="3600" spc="-5">
                    <a:sym typeface="Symbol" panose="05050102010706020507" pitchFamily="18" charset="2"/>
                  </a:rPr>
                  <a:t>Đưa m vào danh sách (n)</a:t>
                </a:r>
              </a:p>
              <a:p>
                <a:pPr marL="1497965" marR="5080" lvl="2" indent="-571500" algn="just">
                  <a:lnSpc>
                    <a:spcPct val="120000"/>
                  </a:lnSpc>
                  <a:buFont typeface="Wingdings" panose="05000000000000000000" pitchFamily="2" charset="2"/>
                  <a:buChar char="§"/>
                </a:pPr>
                <a:r>
                  <a:rPr lang="en-US" sz="3600" spc="-5">
                    <a:sym typeface="Symbol" panose="05050102010706020507" pitchFamily="18" charset="2"/>
                  </a:rPr>
                  <a:t>2.6. Sắp xếp (n) theo thứ tự tăng dần của f</a:t>
                </a:r>
              </a:p>
              <a:p>
                <a:pPr marL="1497965" marR="5080" lvl="2" indent="-571500" algn="just">
                  <a:lnSpc>
                    <a:spcPct val="120000"/>
                  </a:lnSpc>
                  <a:buFont typeface="Wingdings" panose="05000000000000000000" pitchFamily="2" charset="2"/>
                  <a:buChar char="§"/>
                </a:pPr>
                <a:r>
                  <a:rPr lang="en-US" sz="3600" spc="-5">
                    <a:sym typeface="Symbol" panose="05050102010706020507" pitchFamily="18" charset="2"/>
                  </a:rPr>
                  <a:t>2.7. Chèn (n) vào đầu OPEN</a:t>
                </a:r>
                <a:endParaRPr lang="vi-VN" sz="3600" spc="-5"/>
              </a:p>
            </p:txBody>
          </p:sp>
        </mc:Choice>
        <mc:Fallback xmlns="">
          <p:sp>
            <p:nvSpPr>
              <p:cNvPr id="20" name="object 20"/>
              <p:cNvSpPr txBox="1">
                <a:spLocks noRot="1" noChangeAspect="1" noMove="1" noResize="1" noEditPoints="1" noAdjustHandles="1" noChangeArrowheads="1" noChangeShapeType="1" noTextEdit="1"/>
              </p:cNvSpPr>
              <p:nvPr/>
            </p:nvSpPr>
            <p:spPr>
              <a:xfrm>
                <a:off x="757563" y="2070100"/>
                <a:ext cx="16964379" cy="8601650"/>
              </a:xfrm>
              <a:prstGeom prst="rect">
                <a:avLst/>
              </a:prstGeom>
              <a:blipFill>
                <a:blip r:embed="rId3"/>
                <a:stretch>
                  <a:fillRect l="-1437" t="-780" b="-2268"/>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Tree>
    <p:extLst>
      <p:ext uri="{BB962C8B-B14F-4D97-AF65-F5344CB8AC3E}">
        <p14:creationId xmlns:p14="http://schemas.microsoft.com/office/powerpoint/2010/main" val="1640900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76096" y="2564912"/>
            <a:ext cx="883386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dirty="0"/>
              <a:t>Áp dụng thuật toán nh</a:t>
            </a:r>
            <a:r>
              <a:rPr lang="en-US" sz="4000" spc="-5" dirty="0" err="1"/>
              <a:t>ánh</a:t>
            </a:r>
            <a:r>
              <a:rPr lang="en-US" sz="4000" spc="-5" dirty="0"/>
              <a:t> </a:t>
            </a:r>
            <a:r>
              <a:rPr lang="vi-VN" sz="4000" spc="-5" dirty="0"/>
              <a:t>cận</a:t>
            </a:r>
            <a:r>
              <a:rPr lang="en-US" sz="4000" spc="-5" dirty="0"/>
              <a:t> </a:t>
            </a:r>
            <a:r>
              <a:rPr lang="vi-VN" sz="4000" spc="-5" dirty="0"/>
              <a:t>để tìm đường đi ngắn nhất từ đỉnh </a:t>
            </a:r>
            <a:r>
              <a:rPr lang="en-US" sz="4000" spc="-5" dirty="0"/>
              <a:t>A</a:t>
            </a:r>
            <a:r>
              <a:rPr lang="vi-VN" sz="4000" spc="-5" dirty="0"/>
              <a:t> </a:t>
            </a:r>
            <a:r>
              <a:rPr lang="vi-VN" sz="4000" spc="-5" dirty="0">
                <a:sym typeface="Symbol" panose="05050102010706020507" pitchFamily="18" charset="2"/>
              </a:rPr>
              <a:t></a:t>
            </a:r>
            <a:r>
              <a:rPr lang="vi-VN" sz="4000" spc="-5" dirty="0"/>
              <a:t> </a:t>
            </a:r>
            <a:r>
              <a:rPr lang="en-US" sz="4000" spc="-5" dirty="0"/>
              <a:t>B</a:t>
            </a:r>
            <a:r>
              <a:rPr lang="vi-VN" sz="4000" spc="-5" dirty="0"/>
              <a:t>, với các ước lượng heuristic của các trạng thái so với trạng thái đích được cho </a:t>
            </a:r>
            <a:r>
              <a:rPr lang="en-US" sz="4000" spc="-5" dirty="0" err="1"/>
              <a:t>ở</a:t>
            </a:r>
            <a:r>
              <a:rPr lang="en-US" sz="4000" spc="-5" dirty="0"/>
              <a:t> </a:t>
            </a:r>
            <a:r>
              <a:rPr lang="en-US" sz="4000" spc="-5" dirty="0" err="1"/>
              <a:t>Bảng</a:t>
            </a:r>
            <a:r>
              <a:rPr lang="vi-VN" sz="4000" spc="-5" dirty="0"/>
              <a:t>.</a:t>
            </a:r>
            <a:endParaRPr lang="vi-VN" sz="3600" spc="-5" dirty="0"/>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1540391830"/>
              </p:ext>
            </p:extLst>
          </p:nvPr>
        </p:nvGraphicFramePr>
        <p:xfrm>
          <a:off x="10778015" y="7812436"/>
          <a:ext cx="7149168" cy="140208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3045918836"/>
                    </a:ext>
                  </a:extLst>
                </a:gridCol>
              </a:tblGrid>
              <a:tr h="370840">
                <a:tc>
                  <a:txBody>
                    <a:bodyPr/>
                    <a:lstStyle/>
                    <a:p>
                      <a:pPr algn="ctr"/>
                      <a:r>
                        <a:rPr lang="en-US" sz="4000"/>
                        <a:t>A</a:t>
                      </a:r>
                    </a:p>
                  </a:txBody>
                  <a:tcPr/>
                </a:tc>
                <a:tc>
                  <a:txBody>
                    <a:bodyPr/>
                    <a:lstStyle/>
                    <a:p>
                      <a:pPr algn="ctr"/>
                      <a:r>
                        <a:rPr lang="en-US" sz="4000"/>
                        <a:t>B</a:t>
                      </a:r>
                    </a:p>
                  </a:txBody>
                  <a:tcPr/>
                </a:tc>
                <a:tc>
                  <a:txBody>
                    <a:bodyPr/>
                    <a:lstStyle/>
                    <a:p>
                      <a:pPr algn="ctr"/>
                      <a:r>
                        <a:rPr lang="en-US" sz="4000"/>
                        <a:t>D</a:t>
                      </a:r>
                    </a:p>
                  </a:txBody>
                  <a:tcPr/>
                </a:tc>
                <a:tc>
                  <a:txBody>
                    <a:bodyPr/>
                    <a:lstStyle/>
                    <a:p>
                      <a:pPr algn="ctr"/>
                      <a:r>
                        <a:rPr lang="en-US" sz="4000"/>
                        <a:t>E</a:t>
                      </a:r>
                    </a:p>
                  </a:txBody>
                  <a:tcPr/>
                </a:tc>
                <a:tc>
                  <a:txBody>
                    <a:bodyPr/>
                    <a:lstStyle/>
                    <a:p>
                      <a:pPr algn="ctr"/>
                      <a:r>
                        <a:rPr lang="en-US" sz="4000"/>
                        <a:t>F</a:t>
                      </a:r>
                    </a:p>
                  </a:txBody>
                  <a:tcPr/>
                </a:tc>
                <a:tc>
                  <a:txBody>
                    <a:bodyPr/>
                    <a:lstStyle/>
                    <a:p>
                      <a:pPr algn="ctr"/>
                      <a:r>
                        <a:rPr lang="en-US" sz="4000"/>
                        <a:t>H</a:t>
                      </a:r>
                    </a:p>
                  </a:txBody>
                  <a:tcPr/>
                </a:tc>
                <a:tc>
                  <a:txBody>
                    <a:bodyPr/>
                    <a:lstStyle/>
                    <a:p>
                      <a:pPr algn="ctr"/>
                      <a:r>
                        <a:rPr lang="en-US" sz="4000"/>
                        <a:t>I</a:t>
                      </a:r>
                    </a:p>
                  </a:txBody>
                  <a:tcPr/>
                </a:tc>
                <a:tc>
                  <a:txBody>
                    <a:bodyPr/>
                    <a:lstStyle/>
                    <a:p>
                      <a:pPr algn="ctr"/>
                      <a:r>
                        <a:rPr lang="en-US" sz="4000"/>
                        <a:t>K</a:t>
                      </a:r>
                    </a:p>
                  </a:txBody>
                  <a:tcPr/>
                </a:tc>
                <a:extLst>
                  <a:ext uri="{0D108BD9-81ED-4DB2-BD59-A6C34878D82A}">
                    <a16:rowId xmlns:a16="http://schemas.microsoft.com/office/drawing/2014/main" val="3005434446"/>
                  </a:ext>
                </a:extLst>
              </a:tr>
              <a:tr h="370840">
                <a:tc>
                  <a:txBody>
                    <a:bodyPr/>
                    <a:lstStyle/>
                    <a:p>
                      <a:pPr algn="ctr"/>
                      <a:r>
                        <a:rPr lang="en-US" sz="4000"/>
                        <a:t>13</a:t>
                      </a:r>
                    </a:p>
                  </a:txBody>
                  <a:tcPr/>
                </a:tc>
                <a:tc>
                  <a:txBody>
                    <a:bodyPr/>
                    <a:lstStyle/>
                    <a:p>
                      <a:pPr algn="ctr"/>
                      <a:r>
                        <a:rPr lang="en-US" sz="4000"/>
                        <a:t>0</a:t>
                      </a:r>
                    </a:p>
                  </a:txBody>
                  <a:tcPr/>
                </a:tc>
                <a:tc>
                  <a:txBody>
                    <a:bodyPr/>
                    <a:lstStyle/>
                    <a:p>
                      <a:pPr algn="ctr"/>
                      <a:r>
                        <a:rPr lang="en-US" sz="4000"/>
                        <a:t>2</a:t>
                      </a:r>
                    </a:p>
                  </a:txBody>
                  <a:tcPr/>
                </a:tc>
                <a:tc>
                  <a:txBody>
                    <a:bodyPr/>
                    <a:lstStyle/>
                    <a:p>
                      <a:pPr algn="ctr"/>
                      <a:r>
                        <a:rPr lang="en-US" sz="4000"/>
                        <a:t>8</a:t>
                      </a:r>
                    </a:p>
                  </a:txBody>
                  <a:tcPr/>
                </a:tc>
                <a:tc>
                  <a:txBody>
                    <a:bodyPr/>
                    <a:lstStyle/>
                    <a:p>
                      <a:pPr algn="ctr"/>
                      <a:r>
                        <a:rPr lang="en-US" sz="4000"/>
                        <a:t>9</a:t>
                      </a:r>
                    </a:p>
                  </a:txBody>
                  <a:tcPr/>
                </a:tc>
                <a:tc>
                  <a:txBody>
                    <a:bodyPr/>
                    <a:lstStyle/>
                    <a:p>
                      <a:pPr algn="ctr"/>
                      <a:r>
                        <a:rPr lang="en-US" sz="4000"/>
                        <a:t>7</a:t>
                      </a:r>
                    </a:p>
                  </a:txBody>
                  <a:tcPr/>
                </a:tc>
                <a:tc>
                  <a:txBody>
                    <a:bodyPr/>
                    <a:lstStyle/>
                    <a:p>
                      <a:pPr algn="ctr"/>
                      <a:r>
                        <a:rPr lang="en-US" sz="4000"/>
                        <a:t>6</a:t>
                      </a:r>
                    </a:p>
                  </a:txBody>
                  <a:tcPr/>
                </a:tc>
                <a:tc>
                  <a:txBody>
                    <a:bodyPr/>
                    <a:lstStyle/>
                    <a:p>
                      <a:pPr algn="ctr"/>
                      <a:r>
                        <a:rPr lang="en-US" sz="4000"/>
                        <a:t>4</a:t>
                      </a:r>
                    </a:p>
                  </a:txBody>
                  <a:tcPr/>
                </a:tc>
                <a:extLst>
                  <a:ext uri="{0D108BD9-81ED-4DB2-BD59-A6C34878D82A}">
                    <a16:rowId xmlns:a16="http://schemas.microsoft.com/office/drawing/2014/main" val="1061815794"/>
                  </a:ext>
                </a:extLst>
              </a:tr>
            </a:tbl>
          </a:graphicData>
        </a:graphic>
      </p:graphicFrame>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1092" y="2179924"/>
            <a:ext cx="8529060" cy="5147975"/>
          </a:xfrm>
          <a:prstGeom prst="rect">
            <a:avLst/>
          </a:prstGeom>
        </p:spPr>
      </p:pic>
    </p:spTree>
    <p:extLst>
      <p:ext uri="{BB962C8B-B14F-4D97-AF65-F5344CB8AC3E}">
        <p14:creationId xmlns:p14="http://schemas.microsoft.com/office/powerpoint/2010/main" val="461148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434887282"/>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832"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196976838"/>
                  </p:ext>
                </p:extLst>
              </p:nvPr>
            </p:nvGraphicFramePr>
            <p:xfrm>
              <a:off x="513556" y="2451100"/>
              <a:ext cx="16286217" cy="351244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1584193">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13</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pPr algn="ctr">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tc>
                    <a:extLst>
                      <a:ext uri="{0D108BD9-81ED-4DB2-BD59-A6C34878D82A}">
                        <a16:rowId xmlns:a16="http://schemas.microsoft.com/office/drawing/2014/main" val="1128438719"/>
                      </a:ext>
                    </a:extLst>
                  </a:tr>
                  <a:tr h="246760">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D</a:t>
                          </a:r>
                        </a:p>
                        <a:p>
                          <a:pPr algn="ctr">
                            <a:lnSpc>
                              <a:spcPct val="130000"/>
                            </a:lnSpc>
                          </a:pPr>
                          <a:endParaRPr lang="en-US"/>
                        </a:p>
                        <a:p>
                          <a:pPr algn="ctr">
                            <a:lnSpc>
                              <a:spcPct val="130000"/>
                            </a:lnSpc>
                          </a:pPr>
                          <a:r>
                            <a:rPr lang="en-US"/>
                            <a:t>F</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g(D) = g(A) + cost(A,D)</a:t>
                          </a:r>
                        </a:p>
                        <a:p>
                          <a:pPr algn="l">
                            <a:lnSpc>
                              <a:spcPct val="130000"/>
                            </a:lnSpc>
                          </a:pPr>
                          <a:r>
                            <a:rPr lang="en-US"/>
                            <a:t>           = 0 + 3 = 3</a:t>
                          </a:r>
                        </a:p>
                        <a:p>
                          <a:pPr algn="l">
                            <a:lnSpc>
                              <a:spcPct val="130000"/>
                            </a:lnSpc>
                          </a:pPr>
                          <a:r>
                            <a:rPr lang="en-US"/>
                            <a:t>g(F) = g(A) + cost(A,F)</a:t>
                          </a:r>
                        </a:p>
                        <a:p>
                          <a:pPr algn="l">
                            <a:lnSpc>
                              <a:spcPct val="130000"/>
                            </a:lnSpc>
                          </a:pPr>
                          <a:r>
                            <a:rPr lang="en-US"/>
                            <a:t>          = 0 + 24 = 24</a:t>
                          </a:r>
                        </a:p>
                      </a:txBody>
                      <a:tcPr anchor="ctr"/>
                    </a:tc>
                    <a:tc>
                      <a:txBody>
                        <a:bodyPr/>
                        <a:lstStyle/>
                        <a:p>
                          <a:pPr algn="l">
                            <a:lnSpc>
                              <a:spcPct val="130000"/>
                            </a:lnSpc>
                          </a:pPr>
                          <a:r>
                            <a:rPr lang="en-US"/>
                            <a:t>f(D) = g(D) + h(D) </a:t>
                          </a:r>
                        </a:p>
                        <a:p>
                          <a:pPr algn="l">
                            <a:lnSpc>
                              <a:spcPct val="130000"/>
                            </a:lnSpc>
                          </a:pPr>
                          <a:r>
                            <a:rPr lang="en-US"/>
                            <a:t>         = 3 + 2 = 5</a:t>
                          </a:r>
                        </a:p>
                        <a:p>
                          <a:pPr algn="l">
                            <a:lnSpc>
                              <a:spcPct val="130000"/>
                            </a:lnSpc>
                          </a:pPr>
                          <a:r>
                            <a:rPr lang="en-US"/>
                            <a:t>f(F) = g(F) + h(F)</a:t>
                          </a:r>
                        </a:p>
                        <a:p>
                          <a:pPr algn="l">
                            <a:lnSpc>
                              <a:spcPct val="130000"/>
                            </a:lnSpc>
                          </a:pPr>
                          <a:r>
                            <a:rPr lang="en-US"/>
                            <a:t>         = 24 + 9 = 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t>D</a:t>
                          </a:r>
                          <a:r>
                            <a:rPr lang="en-US" baseline="30000" dirty="0"/>
                            <a:t>5</a:t>
                          </a:r>
                          <a:r>
                            <a:rPr lang="en-US" dirty="0">
                              <a:sym typeface="Symbol" panose="05050102010706020507" pitchFamily="18" charset="2"/>
                            </a:rPr>
                            <a:t></a:t>
                          </a:r>
                          <a:r>
                            <a:rPr lang="en-US" dirty="0"/>
                            <a:t> F</a:t>
                          </a:r>
                          <a:r>
                            <a:rPr lang="en-US" baseline="30000" dirty="0"/>
                            <a:t>33</a:t>
                          </a:r>
                        </a:p>
                      </a:txBody>
                      <a:tcPr anchor="ctr"/>
                    </a:tc>
                    <a:tc>
                      <a:txBody>
                        <a:bodyPr/>
                        <a:lstStyle/>
                        <a:p>
                          <a:pPr algn="ctr">
                            <a:lnSpc>
                              <a:spcPct val="130000"/>
                            </a:lnSpc>
                          </a:pPr>
                          <a:r>
                            <a:rPr lang="en-US" dirty="0"/>
                            <a:t>D</a:t>
                          </a:r>
                          <a:r>
                            <a:rPr lang="en-US" baseline="30000" dirty="0"/>
                            <a:t>5</a:t>
                          </a:r>
                          <a:r>
                            <a:rPr lang="en-US" dirty="0"/>
                            <a:t>, F</a:t>
                          </a:r>
                          <a:r>
                            <a:rPr lang="en-US" baseline="30000" dirty="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196976838"/>
                  </p:ext>
                </p:extLst>
              </p:nvPr>
            </p:nvGraphicFramePr>
            <p:xfrm>
              <a:off x="513556" y="2451100"/>
              <a:ext cx="16286217" cy="351244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1584193">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13</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endParaRPr lang="en-VN"/>
                        </a:p>
                      </a:txBody>
                      <a:tcPr>
                        <a:blipFill>
                          <a:blip r:embed="rId4"/>
                          <a:stretch>
                            <a:fillRect l="-927200" t="-94118" r="-2400" b="-376471"/>
                          </a:stretch>
                        </a:blipFill>
                      </a:tcPr>
                    </a:tc>
                    <a:extLst>
                      <a:ext uri="{0D108BD9-81ED-4DB2-BD59-A6C34878D82A}">
                        <a16:rowId xmlns:a16="http://schemas.microsoft.com/office/drawing/2014/main" val="1128438719"/>
                      </a:ext>
                    </a:extLst>
                  </a:tr>
                  <a:tr h="2266633">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D</a:t>
                          </a:r>
                        </a:p>
                        <a:p>
                          <a:pPr algn="ctr">
                            <a:lnSpc>
                              <a:spcPct val="130000"/>
                            </a:lnSpc>
                          </a:pPr>
                          <a:endParaRPr lang="en-US"/>
                        </a:p>
                        <a:p>
                          <a:pPr algn="ctr">
                            <a:lnSpc>
                              <a:spcPct val="130000"/>
                            </a:lnSpc>
                          </a:pPr>
                          <a:r>
                            <a:rPr lang="en-US"/>
                            <a:t>F</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g(D) = g(A) + cost(A,D)</a:t>
                          </a:r>
                        </a:p>
                        <a:p>
                          <a:pPr algn="l">
                            <a:lnSpc>
                              <a:spcPct val="130000"/>
                            </a:lnSpc>
                          </a:pPr>
                          <a:r>
                            <a:rPr lang="en-US"/>
                            <a:t>           = 0 + 3 = 3</a:t>
                          </a:r>
                        </a:p>
                        <a:p>
                          <a:pPr algn="l">
                            <a:lnSpc>
                              <a:spcPct val="130000"/>
                            </a:lnSpc>
                          </a:pPr>
                          <a:r>
                            <a:rPr lang="en-US"/>
                            <a:t>g(F) = g(A) + cost(A,F)</a:t>
                          </a:r>
                        </a:p>
                        <a:p>
                          <a:pPr algn="l">
                            <a:lnSpc>
                              <a:spcPct val="130000"/>
                            </a:lnSpc>
                          </a:pPr>
                          <a:r>
                            <a:rPr lang="en-US"/>
                            <a:t>          = 0 + 24 = 24</a:t>
                          </a:r>
                        </a:p>
                      </a:txBody>
                      <a:tcPr anchor="ctr"/>
                    </a:tc>
                    <a:tc>
                      <a:txBody>
                        <a:bodyPr/>
                        <a:lstStyle/>
                        <a:p>
                          <a:pPr algn="l">
                            <a:lnSpc>
                              <a:spcPct val="130000"/>
                            </a:lnSpc>
                          </a:pPr>
                          <a:r>
                            <a:rPr lang="en-US"/>
                            <a:t>f(D) = g(D) + h(D) </a:t>
                          </a:r>
                        </a:p>
                        <a:p>
                          <a:pPr algn="l">
                            <a:lnSpc>
                              <a:spcPct val="130000"/>
                            </a:lnSpc>
                          </a:pPr>
                          <a:r>
                            <a:rPr lang="en-US"/>
                            <a:t>         = 3 + 2 = 5</a:t>
                          </a:r>
                        </a:p>
                        <a:p>
                          <a:pPr algn="l">
                            <a:lnSpc>
                              <a:spcPct val="130000"/>
                            </a:lnSpc>
                          </a:pPr>
                          <a:r>
                            <a:rPr lang="en-US"/>
                            <a:t>f(F) = g(F) + h(F)</a:t>
                          </a:r>
                        </a:p>
                        <a:p>
                          <a:pPr algn="l">
                            <a:lnSpc>
                              <a:spcPct val="130000"/>
                            </a:lnSpc>
                          </a:pPr>
                          <a:r>
                            <a:rPr lang="en-US"/>
                            <a:t>         = 24 + 9 = 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t>D</a:t>
                          </a:r>
                          <a:r>
                            <a:rPr lang="en-US" baseline="30000" dirty="0"/>
                            <a:t>5</a:t>
                          </a:r>
                          <a:r>
                            <a:rPr lang="en-US" dirty="0">
                              <a:sym typeface="Symbol" panose="05050102010706020507" pitchFamily="18" charset="2"/>
                            </a:rPr>
                            <a:t></a:t>
                          </a:r>
                          <a:r>
                            <a:rPr lang="en-US" dirty="0"/>
                            <a:t> F</a:t>
                          </a:r>
                          <a:r>
                            <a:rPr lang="en-US" baseline="30000" dirty="0"/>
                            <a:t>33</a:t>
                          </a:r>
                        </a:p>
                      </a:txBody>
                      <a:tcPr anchor="ctr"/>
                    </a:tc>
                    <a:tc>
                      <a:txBody>
                        <a:bodyPr/>
                        <a:lstStyle/>
                        <a:p>
                          <a:pPr algn="ctr">
                            <a:lnSpc>
                              <a:spcPct val="130000"/>
                            </a:lnSpc>
                          </a:pPr>
                          <a:r>
                            <a:rPr lang="en-US" dirty="0"/>
                            <a:t>D</a:t>
                          </a:r>
                          <a:r>
                            <a:rPr lang="en-US" baseline="30000" dirty="0"/>
                            <a:t>5</a:t>
                          </a:r>
                          <a:r>
                            <a:rPr lang="en-US" dirty="0"/>
                            <a:t>, F</a:t>
                          </a:r>
                          <a:r>
                            <a:rPr lang="en-US" baseline="30000" dirty="0"/>
                            <a:t>33</a:t>
                          </a:r>
                        </a:p>
                      </a:txBody>
                      <a:tcPr anchor="ctr"/>
                    </a:tc>
                    <a:tc>
                      <a:txBody>
                        <a:bodyPr/>
                        <a:lstStyle/>
                        <a:p>
                          <a:endParaRPr lang="en-VN"/>
                        </a:p>
                      </a:txBody>
                      <a:tcPr anchor="ctr">
                        <a:blipFill>
                          <a:blip r:embed="rId4"/>
                          <a:stretch>
                            <a:fillRect l="-927200" t="-55307" r="-2400" b="-7263"/>
                          </a:stretch>
                        </a:blipFill>
                      </a:tcPr>
                    </a:tc>
                    <a:extLst>
                      <a:ext uri="{0D108BD9-81ED-4DB2-BD59-A6C34878D82A}">
                        <a16:rowId xmlns:a16="http://schemas.microsoft.com/office/drawing/2014/main" val="1747608033"/>
                      </a:ext>
                    </a:extLst>
                  </a:tr>
                </a:tbl>
              </a:graphicData>
            </a:graphic>
          </p:graphicFrame>
        </mc:Fallback>
      </mc:AlternateContent>
      <p:sp>
        <p:nvSpPr>
          <p:cNvPr id="8" name="TextBox 7">
            <a:extLst>
              <a:ext uri="{FF2B5EF4-FFF2-40B4-BE49-F238E27FC236}">
                <a16:creationId xmlns:a16="http://schemas.microsoft.com/office/drawing/2014/main" id="{03C29245-3F45-2CAB-1535-24BA6A18F987}"/>
              </a:ext>
            </a:extLst>
          </p:cNvPr>
          <p:cNvSpPr txBox="1"/>
          <p:nvPr/>
        </p:nvSpPr>
        <p:spPr>
          <a:xfrm>
            <a:off x="361156" y="6475246"/>
            <a:ext cx="7162800"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endParaRPr lang="vi-VN" sz="3200" spc="-5"/>
          </a:p>
        </p:txBody>
      </p:sp>
      <p:graphicFrame>
        <p:nvGraphicFramePr>
          <p:cNvPr id="9" name="Table 12">
            <a:extLst>
              <a:ext uri="{FF2B5EF4-FFF2-40B4-BE49-F238E27FC236}">
                <a16:creationId xmlns:a16="http://schemas.microsoft.com/office/drawing/2014/main" id="{3A9CC6E9-2677-7E19-0C29-D594CE4A097B}"/>
              </a:ext>
            </a:extLst>
          </p:cNvPr>
          <p:cNvGraphicFramePr>
            <a:graphicFrameLocks noGrp="1"/>
          </p:cNvGraphicFramePr>
          <p:nvPr>
            <p:extLst>
              <p:ext uri="{D42A27DB-BD31-4B8C-83A1-F6EECF244321}">
                <p14:modId xmlns:p14="http://schemas.microsoft.com/office/powerpoint/2010/main" val="113534683"/>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1383188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305934332"/>
                  </p:ext>
                </p:extLst>
              </p:nvPr>
            </p:nvGraphicFramePr>
            <p:xfrm>
              <a:off x="513556" y="2451100"/>
              <a:ext cx="16762916" cy="2864867"/>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13391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2 </a:t>
                          </a:r>
                        </a:p>
                      </a:txBody>
                      <a:tcPr anchor="ctr"/>
                    </a:tc>
                    <a:tc>
                      <a:txBody>
                        <a:bodyPr/>
                        <a:lstStyle/>
                        <a:p>
                          <a:pPr algn="ctr">
                            <a:lnSpc>
                              <a:spcPct val="130000"/>
                            </a:lnSpc>
                          </a:pPr>
                          <a:r>
                            <a:rPr lang="en-US"/>
                            <a:t>D</a:t>
                          </a:r>
                        </a:p>
                        <a:p>
                          <a:pPr algn="ctr">
                            <a:lnSpc>
                              <a:spcPct val="130000"/>
                            </a:lnSpc>
                          </a:pPr>
                          <a:r>
                            <a:rPr lang="en-US"/>
                            <a:t>f(D)&lt;min</a:t>
                          </a:r>
                        </a:p>
                      </a:txBody>
                      <a:tcPr anchor="ctr"/>
                    </a:tc>
                    <a:tc>
                      <a:txBody>
                        <a:bodyPr/>
                        <a:lstStyle/>
                        <a:p>
                          <a:pPr algn="ctr">
                            <a:lnSpc>
                              <a:spcPct val="130000"/>
                            </a:lnSpc>
                          </a:pPr>
                          <a:r>
                            <a:rPr lang="en-US"/>
                            <a:t>E</a:t>
                          </a:r>
                        </a:p>
                        <a:p>
                          <a:pPr algn="ctr">
                            <a:lnSpc>
                              <a:spcPct val="130000"/>
                            </a:lnSpc>
                          </a:pPr>
                          <a:endParaRPr lang="en-US"/>
                        </a:p>
                        <a:p>
                          <a:pPr algn="ctr">
                            <a:lnSpc>
                              <a:spcPct val="130000"/>
                            </a:lnSpc>
                          </a:pPr>
                          <a:r>
                            <a:rPr lang="en-US"/>
                            <a:t>H</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g(E) = g(D) + cost(D,E)</a:t>
                          </a:r>
                        </a:p>
                        <a:p>
                          <a:pPr algn="l">
                            <a:lnSpc>
                              <a:spcPct val="130000"/>
                            </a:lnSpc>
                          </a:pPr>
                          <a:r>
                            <a:rPr lang="en-US"/>
                            <a:t>           = 3 + 4 = 7</a:t>
                          </a:r>
                        </a:p>
                        <a:p>
                          <a:pPr algn="l">
                            <a:lnSpc>
                              <a:spcPct val="130000"/>
                            </a:lnSpc>
                          </a:pPr>
                          <a:r>
                            <a:rPr lang="en-US"/>
                            <a:t>g(H) = g(D) + cost(D,H)</a:t>
                          </a:r>
                        </a:p>
                        <a:p>
                          <a:pPr algn="l">
                            <a:lnSpc>
                              <a:spcPct val="130000"/>
                            </a:lnSpc>
                          </a:pPr>
                          <a:r>
                            <a:rPr lang="en-US"/>
                            <a:t>          = 3 + 9 = 12</a:t>
                          </a:r>
                        </a:p>
                      </a:txBody>
                      <a:tcPr anchor="ctr"/>
                    </a:tc>
                    <a:tc>
                      <a:txBody>
                        <a:bodyPr/>
                        <a:lstStyle/>
                        <a:p>
                          <a:pPr algn="l">
                            <a:lnSpc>
                              <a:spcPct val="130000"/>
                            </a:lnSpc>
                          </a:pPr>
                          <a:r>
                            <a:rPr lang="en-US"/>
                            <a:t>f(E) = g(E) + h(E) </a:t>
                          </a:r>
                        </a:p>
                        <a:p>
                          <a:pPr algn="l">
                            <a:lnSpc>
                              <a:spcPct val="130000"/>
                            </a:lnSpc>
                          </a:pPr>
                          <a:r>
                            <a:rPr lang="en-US"/>
                            <a:t>         = 7 + 8 = 15</a:t>
                          </a:r>
                        </a:p>
                        <a:p>
                          <a:pPr algn="l">
                            <a:lnSpc>
                              <a:spcPct val="130000"/>
                            </a:lnSpc>
                          </a:pPr>
                          <a:r>
                            <a:rPr lang="en-US"/>
                            <a:t>f(H) = g(H) + h(H)</a:t>
                          </a:r>
                        </a:p>
                        <a:p>
                          <a:pPr algn="l">
                            <a:lnSpc>
                              <a:spcPct val="130000"/>
                            </a:lnSpc>
                          </a:pPr>
                          <a:r>
                            <a:rPr lang="en-US"/>
                            <a:t>         = 12 + 7 = 19</a:t>
                          </a:r>
                        </a:p>
                      </a:txBody>
                      <a:tcPr anchor="ctr"/>
                    </a:tc>
                    <a:tc>
                      <a:txBody>
                        <a:bodyPr/>
                        <a:lstStyle/>
                        <a:p>
                          <a:pPr algn="ctr">
                            <a:lnSpc>
                              <a:spcPct val="130000"/>
                            </a:lnSpc>
                          </a:pPr>
                          <a:r>
                            <a:rPr lang="en-US">
                              <a:sym typeface="Symbol" panose="05050102010706020507" pitchFamily="18" charset="2"/>
                            </a:rPr>
                            <a:t>E</a:t>
                          </a:r>
                          <a:r>
                            <a:rPr lang="en-US" baseline="30000">
                              <a:sym typeface="Symbol" panose="05050102010706020507" pitchFamily="18" charset="2"/>
                            </a:rPr>
                            <a:t>15</a:t>
                          </a:r>
                          <a:r>
                            <a:rPr lang="en-US">
                              <a:sym typeface="Symbol" panose="05050102010706020507" pitchFamily="18" charset="2"/>
                            </a:rPr>
                            <a:t></a:t>
                          </a:r>
                        </a:p>
                        <a:p>
                          <a:pPr algn="ctr">
                            <a:lnSpc>
                              <a:spcPct val="130000"/>
                            </a:lnSpc>
                          </a:pPr>
                          <a:r>
                            <a:rPr lang="en-US">
                              <a:sym typeface="Symbol" panose="05050102010706020507" pitchFamily="18" charset="2"/>
                            </a:rPr>
                            <a:t>H</a:t>
                          </a:r>
                          <a:r>
                            <a:rPr lang="en-US" baseline="30000">
                              <a:sym typeface="Symbol" panose="05050102010706020507" pitchFamily="18" charset="2"/>
                            </a:rPr>
                            <a:t>19</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E</a:t>
                          </a:r>
                          <a:r>
                            <a:rPr lang="en-US" baseline="30000">
                              <a:sym typeface="Symbol" panose="05050102010706020507" pitchFamily="18" charset="2"/>
                            </a:rPr>
                            <a:t>15</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305934332"/>
                  </p:ext>
                </p:extLst>
              </p:nvPr>
            </p:nvGraphicFramePr>
            <p:xfrm>
              <a:off x="513556" y="2451100"/>
              <a:ext cx="16762916" cy="2864867"/>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13391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266633">
                    <a:tc>
                      <a:txBody>
                        <a:bodyPr/>
                        <a:lstStyle/>
                        <a:p>
                          <a:pPr algn="ctr">
                            <a:lnSpc>
                              <a:spcPct val="130000"/>
                            </a:lnSpc>
                          </a:pPr>
                          <a:r>
                            <a:rPr lang="en-US"/>
                            <a:t>2 </a:t>
                          </a:r>
                        </a:p>
                      </a:txBody>
                      <a:tcPr anchor="ctr"/>
                    </a:tc>
                    <a:tc>
                      <a:txBody>
                        <a:bodyPr/>
                        <a:lstStyle/>
                        <a:p>
                          <a:pPr algn="ctr">
                            <a:lnSpc>
                              <a:spcPct val="130000"/>
                            </a:lnSpc>
                          </a:pPr>
                          <a:r>
                            <a:rPr lang="en-US"/>
                            <a:t>D</a:t>
                          </a:r>
                        </a:p>
                        <a:p>
                          <a:pPr algn="ctr">
                            <a:lnSpc>
                              <a:spcPct val="130000"/>
                            </a:lnSpc>
                          </a:pPr>
                          <a:r>
                            <a:rPr lang="en-US"/>
                            <a:t>f(D)&lt;min</a:t>
                          </a:r>
                        </a:p>
                      </a:txBody>
                      <a:tcPr anchor="ctr"/>
                    </a:tc>
                    <a:tc>
                      <a:txBody>
                        <a:bodyPr/>
                        <a:lstStyle/>
                        <a:p>
                          <a:pPr algn="ctr">
                            <a:lnSpc>
                              <a:spcPct val="130000"/>
                            </a:lnSpc>
                          </a:pPr>
                          <a:r>
                            <a:rPr lang="en-US"/>
                            <a:t>E</a:t>
                          </a:r>
                        </a:p>
                        <a:p>
                          <a:pPr algn="ctr">
                            <a:lnSpc>
                              <a:spcPct val="130000"/>
                            </a:lnSpc>
                          </a:pPr>
                          <a:endParaRPr lang="en-US"/>
                        </a:p>
                        <a:p>
                          <a:pPr algn="ctr">
                            <a:lnSpc>
                              <a:spcPct val="130000"/>
                            </a:lnSpc>
                          </a:pPr>
                          <a:r>
                            <a:rPr lang="en-US"/>
                            <a:t>H</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g(E) = g(D) + cost(D,E)</a:t>
                          </a:r>
                        </a:p>
                        <a:p>
                          <a:pPr algn="l">
                            <a:lnSpc>
                              <a:spcPct val="130000"/>
                            </a:lnSpc>
                          </a:pPr>
                          <a:r>
                            <a:rPr lang="en-US"/>
                            <a:t>           = 3 + 4 = 7</a:t>
                          </a:r>
                        </a:p>
                        <a:p>
                          <a:pPr algn="l">
                            <a:lnSpc>
                              <a:spcPct val="130000"/>
                            </a:lnSpc>
                          </a:pPr>
                          <a:r>
                            <a:rPr lang="en-US"/>
                            <a:t>g(H) = g(D) + cost(D,H)</a:t>
                          </a:r>
                        </a:p>
                        <a:p>
                          <a:pPr algn="l">
                            <a:lnSpc>
                              <a:spcPct val="130000"/>
                            </a:lnSpc>
                          </a:pPr>
                          <a:r>
                            <a:rPr lang="en-US"/>
                            <a:t>          = 3 + 9 = 12</a:t>
                          </a:r>
                        </a:p>
                      </a:txBody>
                      <a:tcPr anchor="ctr"/>
                    </a:tc>
                    <a:tc>
                      <a:txBody>
                        <a:bodyPr/>
                        <a:lstStyle/>
                        <a:p>
                          <a:pPr algn="l">
                            <a:lnSpc>
                              <a:spcPct val="130000"/>
                            </a:lnSpc>
                          </a:pPr>
                          <a:r>
                            <a:rPr lang="en-US"/>
                            <a:t>f(E) = g(E) + h(E) </a:t>
                          </a:r>
                        </a:p>
                        <a:p>
                          <a:pPr algn="l">
                            <a:lnSpc>
                              <a:spcPct val="130000"/>
                            </a:lnSpc>
                          </a:pPr>
                          <a:r>
                            <a:rPr lang="en-US"/>
                            <a:t>         = 7 + 8 = 15</a:t>
                          </a:r>
                        </a:p>
                        <a:p>
                          <a:pPr algn="l">
                            <a:lnSpc>
                              <a:spcPct val="130000"/>
                            </a:lnSpc>
                          </a:pPr>
                          <a:r>
                            <a:rPr lang="en-US"/>
                            <a:t>f(H) = g(H) + h(H)</a:t>
                          </a:r>
                        </a:p>
                        <a:p>
                          <a:pPr algn="l">
                            <a:lnSpc>
                              <a:spcPct val="130000"/>
                            </a:lnSpc>
                          </a:pPr>
                          <a:r>
                            <a:rPr lang="en-US"/>
                            <a:t>         = 12 + 7 = 19</a:t>
                          </a:r>
                        </a:p>
                      </a:txBody>
                      <a:tcPr anchor="ctr"/>
                    </a:tc>
                    <a:tc>
                      <a:txBody>
                        <a:bodyPr/>
                        <a:lstStyle/>
                        <a:p>
                          <a:pPr algn="ctr">
                            <a:lnSpc>
                              <a:spcPct val="130000"/>
                            </a:lnSpc>
                          </a:pPr>
                          <a:r>
                            <a:rPr lang="en-US">
                              <a:sym typeface="Symbol" panose="05050102010706020507" pitchFamily="18" charset="2"/>
                            </a:rPr>
                            <a:t>E</a:t>
                          </a:r>
                          <a:r>
                            <a:rPr lang="en-US" baseline="30000">
                              <a:sym typeface="Symbol" panose="05050102010706020507" pitchFamily="18" charset="2"/>
                            </a:rPr>
                            <a:t>15</a:t>
                          </a:r>
                          <a:r>
                            <a:rPr lang="en-US">
                              <a:sym typeface="Symbol" panose="05050102010706020507" pitchFamily="18" charset="2"/>
                            </a:rPr>
                            <a:t></a:t>
                          </a:r>
                        </a:p>
                        <a:p>
                          <a:pPr algn="ctr">
                            <a:lnSpc>
                              <a:spcPct val="130000"/>
                            </a:lnSpc>
                          </a:pPr>
                          <a:r>
                            <a:rPr lang="en-US">
                              <a:sym typeface="Symbol" panose="05050102010706020507" pitchFamily="18" charset="2"/>
                            </a:rPr>
                            <a:t>H</a:t>
                          </a:r>
                          <a:r>
                            <a:rPr lang="en-US" baseline="30000">
                              <a:sym typeface="Symbol" panose="05050102010706020507" pitchFamily="18" charset="2"/>
                            </a:rPr>
                            <a:t>19</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E</a:t>
                          </a:r>
                          <a:r>
                            <a:rPr lang="en-US" baseline="30000">
                              <a:sym typeface="Symbol" panose="05050102010706020507" pitchFamily="18" charset="2"/>
                            </a:rPr>
                            <a:t>15</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58462" t="-26542" r="-1538" b="-6971"/>
                          </a:stretch>
                        </a:blipFill>
                      </a:tcPr>
                    </a:tc>
                    <a:extLst>
                      <a:ext uri="{0D108BD9-81ED-4DB2-BD59-A6C34878D82A}">
                        <a16:rowId xmlns:a16="http://schemas.microsoft.com/office/drawing/2014/main" val="1747608033"/>
                      </a:ext>
                    </a:extLst>
                  </a:tr>
                </a:tbl>
              </a:graphicData>
            </a:graphic>
          </p:graphicFrame>
        </mc:Fallback>
      </mc:AlternateContent>
      <p:sp>
        <p:nvSpPr>
          <p:cNvPr id="9" name="TextBox 8">
            <a:extLst>
              <a:ext uri="{FF2B5EF4-FFF2-40B4-BE49-F238E27FC236}">
                <a16:creationId xmlns:a16="http://schemas.microsoft.com/office/drawing/2014/main" id="{A81AB122-69D6-13F6-DA58-74900919B433}"/>
              </a:ext>
            </a:extLst>
          </p:cNvPr>
          <p:cNvSpPr txBox="1"/>
          <p:nvPr/>
        </p:nvSpPr>
        <p:spPr>
          <a:xfrm>
            <a:off x="513556" y="6032500"/>
            <a:ext cx="6249690" cy="1315809"/>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endParaRPr lang="vi-VN" sz="3200" spc="-5"/>
          </a:p>
        </p:txBody>
      </p:sp>
      <p:graphicFrame>
        <p:nvGraphicFramePr>
          <p:cNvPr id="10" name="Table 12">
            <a:extLst>
              <a:ext uri="{FF2B5EF4-FFF2-40B4-BE49-F238E27FC236}">
                <a16:creationId xmlns:a16="http://schemas.microsoft.com/office/drawing/2014/main" id="{53EE90FB-366A-E377-C6DF-C7DD3428FA6D}"/>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1" name="Table 12">
            <a:extLst>
              <a:ext uri="{FF2B5EF4-FFF2-40B4-BE49-F238E27FC236}">
                <a16:creationId xmlns:a16="http://schemas.microsoft.com/office/drawing/2014/main" id="{9528E605-E7CC-8AF1-C434-2E674E018E3E}"/>
              </a:ext>
            </a:extLst>
          </p:cNvPr>
          <p:cNvGraphicFramePr>
            <a:graphicFrameLocks noGrp="1"/>
          </p:cNvGraphicFramePr>
          <p:nvPr>
            <p:extLst>
              <p:ext uri="{D42A27DB-BD31-4B8C-83A1-F6EECF244321}">
                <p14:modId xmlns:p14="http://schemas.microsoft.com/office/powerpoint/2010/main" val="3483549418"/>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337530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2443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839656976"/>
                  </p:ext>
                </p:extLst>
              </p:nvPr>
            </p:nvGraphicFramePr>
            <p:xfrm>
              <a:off x="513556" y="2451100"/>
              <a:ext cx="17313778" cy="3977133"/>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68478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3 </a:t>
                          </a:r>
                        </a:p>
                      </a:txBody>
                      <a:tcPr anchor="ctr"/>
                    </a:tc>
                    <a:tc>
                      <a:txBody>
                        <a:bodyPr/>
                        <a:lstStyle/>
                        <a:p>
                          <a:pPr algn="ctr">
                            <a:lnSpc>
                              <a:spcPct val="130000"/>
                            </a:lnSpc>
                          </a:pPr>
                          <a:r>
                            <a:rPr lang="en-US"/>
                            <a:t>E</a:t>
                          </a:r>
                        </a:p>
                        <a:p>
                          <a:pPr algn="ctr">
                            <a:lnSpc>
                              <a:spcPct val="130000"/>
                            </a:lnSpc>
                          </a:pPr>
                          <a:r>
                            <a:rPr lang="en-US"/>
                            <a:t>f(E)&lt;min</a:t>
                          </a:r>
                        </a:p>
                      </a:txBody>
                      <a:tcPr anchor="ctr"/>
                    </a:tc>
                    <a:tc>
                      <a:txBody>
                        <a:bodyPr/>
                        <a:lstStyle/>
                        <a:p>
                          <a:pPr algn="ctr">
                            <a:lnSpc>
                              <a:spcPct val="130000"/>
                            </a:lnSpc>
                          </a:pPr>
                          <a:r>
                            <a:rPr lang="en-US"/>
                            <a:t>I</a:t>
                          </a:r>
                        </a:p>
                        <a:p>
                          <a:pPr algn="ctr">
                            <a:lnSpc>
                              <a:spcPct val="130000"/>
                            </a:lnSpc>
                          </a:pPr>
                          <a:endParaRPr lang="en-US"/>
                        </a:p>
                        <a:p>
                          <a:pPr algn="ctr">
                            <a:lnSpc>
                              <a:spcPct val="130000"/>
                            </a:lnSpc>
                          </a:pPr>
                          <a:r>
                            <a:rPr lang="en-US"/>
                            <a:t>K</a:t>
                          </a:r>
                        </a:p>
                        <a:p>
                          <a:pPr algn="ctr">
                            <a:lnSpc>
                              <a:spcPct val="130000"/>
                            </a:lnSpc>
                          </a:pPr>
                          <a:endParaRPr lang="en-US"/>
                        </a:p>
                        <a:p>
                          <a:pPr algn="ctr">
                            <a:lnSpc>
                              <a:spcPct val="130000"/>
                            </a:lnSpc>
                          </a:pPr>
                          <a:r>
                            <a:rPr lang="en-US"/>
                            <a:t>A</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g(I) = g(E) + cost(E,I)</a:t>
                          </a:r>
                        </a:p>
                        <a:p>
                          <a:pPr algn="l">
                            <a:lnSpc>
                              <a:spcPct val="130000"/>
                            </a:lnSpc>
                          </a:pPr>
                          <a:r>
                            <a:rPr lang="en-US"/>
                            <a:t>           = 7 + 6 = 13</a:t>
                          </a:r>
                        </a:p>
                        <a:p>
                          <a:pPr algn="l">
                            <a:lnSpc>
                              <a:spcPct val="130000"/>
                            </a:lnSpc>
                          </a:pPr>
                          <a:r>
                            <a:rPr lang="en-US"/>
                            <a:t>g(K) = g(E) + cost(E,K)</a:t>
                          </a:r>
                        </a:p>
                        <a:p>
                          <a:pPr algn="l">
                            <a:lnSpc>
                              <a:spcPct val="130000"/>
                            </a:lnSpc>
                          </a:pPr>
                          <a:r>
                            <a:rPr lang="en-US"/>
                            <a:t>          = 7 + 7 = 14</a:t>
                          </a:r>
                        </a:p>
                        <a:p>
                          <a:pPr algn="l">
                            <a:lnSpc>
                              <a:spcPct val="130000"/>
                            </a:lnSpc>
                          </a:pPr>
                          <a:r>
                            <a:rPr lang="en-US"/>
                            <a:t>g(A) = g(E) + cost(E,A)</a:t>
                          </a:r>
                        </a:p>
                        <a:p>
                          <a:pPr algn="l">
                            <a:lnSpc>
                              <a:spcPct val="130000"/>
                            </a:lnSpc>
                          </a:pPr>
                          <a:r>
                            <a:rPr lang="en-US"/>
                            <a:t>          = 7 + 7 = 14</a:t>
                          </a:r>
                        </a:p>
                      </a:txBody>
                      <a:tcPr anchor="ctr"/>
                    </a:tc>
                    <a:tc>
                      <a:txBody>
                        <a:bodyPr/>
                        <a:lstStyle/>
                        <a:p>
                          <a:pPr algn="l">
                            <a:lnSpc>
                              <a:spcPct val="130000"/>
                            </a:lnSpc>
                          </a:pPr>
                          <a:r>
                            <a:rPr lang="en-US" dirty="0"/>
                            <a:t>f(I) = g(I) + h(I) </a:t>
                          </a:r>
                        </a:p>
                        <a:p>
                          <a:pPr algn="l">
                            <a:lnSpc>
                              <a:spcPct val="130000"/>
                            </a:lnSpc>
                          </a:pPr>
                          <a:r>
                            <a:rPr lang="en-US" dirty="0"/>
                            <a:t>         = 13 + 6 = 19</a:t>
                          </a:r>
                        </a:p>
                        <a:p>
                          <a:pPr algn="l">
                            <a:lnSpc>
                              <a:spcPct val="130000"/>
                            </a:lnSpc>
                          </a:pPr>
                          <a:r>
                            <a:rPr lang="en-US" dirty="0"/>
                            <a:t>f(K) = g(K) + h(K)</a:t>
                          </a:r>
                        </a:p>
                        <a:p>
                          <a:pPr algn="l">
                            <a:lnSpc>
                              <a:spcPct val="130000"/>
                            </a:lnSpc>
                          </a:pPr>
                          <a:r>
                            <a:rPr lang="en-US" dirty="0"/>
                            <a:t>         = 14 + 4 = 18</a:t>
                          </a:r>
                        </a:p>
                        <a:p>
                          <a:pPr algn="l">
                            <a:lnSpc>
                              <a:spcPct val="130000"/>
                            </a:lnSpc>
                          </a:pPr>
                          <a:r>
                            <a:rPr lang="en-US" dirty="0"/>
                            <a:t>f(A) = g(A) + h(A)</a:t>
                          </a:r>
                        </a:p>
                        <a:p>
                          <a:pPr algn="l">
                            <a:lnSpc>
                              <a:spcPct val="130000"/>
                            </a:lnSpc>
                          </a:pPr>
                          <a:r>
                            <a:rPr lang="en-US" dirty="0"/>
                            <a:t>         = 14 + 13 = 27</a:t>
                          </a:r>
                        </a:p>
                      </a:txBody>
                      <a:tcPr anchor="ctr"/>
                    </a:tc>
                    <a:tc>
                      <a:txBody>
                        <a:bodyPr/>
                        <a:lstStyle/>
                        <a:p>
                          <a:pPr algn="ctr">
                            <a:lnSpc>
                              <a:spcPct val="130000"/>
                            </a:lnSpc>
                          </a:pPr>
                          <a:r>
                            <a:rPr lang="en-US">
                              <a:sym typeface="Symbol" panose="05050102010706020507" pitchFamily="18" charset="2"/>
                            </a:rPr>
                            <a:t>K</a:t>
                          </a:r>
                          <a:r>
                            <a:rPr lang="en-US" baseline="30000">
                              <a:sym typeface="Symbol" panose="05050102010706020507" pitchFamily="18" charset="2"/>
                            </a:rPr>
                            <a:t>18</a:t>
                          </a:r>
                          <a:r>
                            <a:rPr lang="en-US">
                              <a:sym typeface="Symbol" panose="05050102010706020507" pitchFamily="18" charset="2"/>
                            </a:rPr>
                            <a:t></a:t>
                          </a:r>
                        </a:p>
                        <a:p>
                          <a:pPr algn="ctr">
                            <a:lnSpc>
                              <a:spcPct val="130000"/>
                            </a:lnSpc>
                          </a:pPr>
                          <a:r>
                            <a:rPr lang="en-US">
                              <a:sym typeface="Symbol" panose="05050102010706020507" pitchFamily="18" charset="2"/>
                            </a:rPr>
                            <a:t>I</a:t>
                          </a:r>
                          <a:r>
                            <a:rPr lang="en-US" baseline="30000">
                              <a:sym typeface="Symbol" panose="05050102010706020507" pitchFamily="18" charset="2"/>
                            </a:rPr>
                            <a:t>19</a:t>
                          </a:r>
                          <a:r>
                            <a:rPr lang="en-US">
                              <a:sym typeface="Symbol" panose="05050102010706020507" pitchFamily="18" charset="2"/>
                            </a:rPr>
                            <a:t></a:t>
                          </a:r>
                        </a:p>
                        <a:p>
                          <a:pPr algn="ctr">
                            <a:lnSpc>
                              <a:spcPct val="130000"/>
                            </a:lnSpc>
                          </a:pPr>
                          <a:r>
                            <a:rPr lang="en-US">
                              <a:sym typeface="Symbol" panose="05050102010706020507" pitchFamily="18" charset="2"/>
                            </a:rPr>
                            <a:t>A</a:t>
                          </a:r>
                          <a:r>
                            <a:rPr lang="en-US" baseline="30000">
                              <a:sym typeface="Symbol" panose="05050102010706020507" pitchFamily="18" charset="2"/>
                            </a:rPr>
                            <a:t>26</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K</a:t>
                          </a:r>
                          <a:r>
                            <a:rPr lang="en-US" baseline="30000" dirty="0">
                              <a:sym typeface="Symbol" panose="05050102010706020507" pitchFamily="18" charset="2"/>
                            </a:rPr>
                            <a:t>18</a:t>
                          </a:r>
                          <a:r>
                            <a:rPr lang="en-US" baseline="0" dirty="0">
                              <a:sym typeface="Symbol" panose="05050102010706020507" pitchFamily="18" charset="2"/>
                            </a:rPr>
                            <a:t>, </a:t>
                          </a:r>
                          <a:r>
                            <a:rPr lang="en-US" dirty="0">
                              <a:sym typeface="Symbol" panose="05050102010706020507" pitchFamily="18" charset="2"/>
                            </a:rPr>
                            <a:t>I</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A</a:t>
                          </a:r>
                          <a:r>
                            <a:rPr lang="en-US" baseline="30000" dirty="0">
                              <a:sym typeface="Symbol" panose="05050102010706020507" pitchFamily="18" charset="2"/>
                            </a:rPr>
                            <a:t>27</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839656976"/>
                  </p:ext>
                </p:extLst>
              </p:nvPr>
            </p:nvGraphicFramePr>
            <p:xfrm>
              <a:off x="513556" y="2451100"/>
              <a:ext cx="17313778" cy="3977133"/>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68478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3378899">
                    <a:tc>
                      <a:txBody>
                        <a:bodyPr/>
                        <a:lstStyle/>
                        <a:p>
                          <a:pPr algn="ctr">
                            <a:lnSpc>
                              <a:spcPct val="130000"/>
                            </a:lnSpc>
                          </a:pPr>
                          <a:r>
                            <a:rPr lang="en-US"/>
                            <a:t>3 </a:t>
                          </a:r>
                        </a:p>
                      </a:txBody>
                      <a:tcPr anchor="ctr"/>
                    </a:tc>
                    <a:tc>
                      <a:txBody>
                        <a:bodyPr/>
                        <a:lstStyle/>
                        <a:p>
                          <a:pPr algn="ctr">
                            <a:lnSpc>
                              <a:spcPct val="130000"/>
                            </a:lnSpc>
                          </a:pPr>
                          <a:r>
                            <a:rPr lang="en-US"/>
                            <a:t>E</a:t>
                          </a:r>
                        </a:p>
                        <a:p>
                          <a:pPr algn="ctr">
                            <a:lnSpc>
                              <a:spcPct val="130000"/>
                            </a:lnSpc>
                          </a:pPr>
                          <a:r>
                            <a:rPr lang="en-US"/>
                            <a:t>f(E)&lt;min</a:t>
                          </a:r>
                        </a:p>
                      </a:txBody>
                      <a:tcPr anchor="ctr"/>
                    </a:tc>
                    <a:tc>
                      <a:txBody>
                        <a:bodyPr/>
                        <a:lstStyle/>
                        <a:p>
                          <a:pPr algn="ctr">
                            <a:lnSpc>
                              <a:spcPct val="130000"/>
                            </a:lnSpc>
                          </a:pPr>
                          <a:r>
                            <a:rPr lang="en-US"/>
                            <a:t>I</a:t>
                          </a:r>
                        </a:p>
                        <a:p>
                          <a:pPr algn="ctr">
                            <a:lnSpc>
                              <a:spcPct val="130000"/>
                            </a:lnSpc>
                          </a:pPr>
                          <a:endParaRPr lang="en-US"/>
                        </a:p>
                        <a:p>
                          <a:pPr algn="ctr">
                            <a:lnSpc>
                              <a:spcPct val="130000"/>
                            </a:lnSpc>
                          </a:pPr>
                          <a:r>
                            <a:rPr lang="en-US"/>
                            <a:t>K</a:t>
                          </a:r>
                        </a:p>
                        <a:p>
                          <a:pPr algn="ctr">
                            <a:lnSpc>
                              <a:spcPct val="130000"/>
                            </a:lnSpc>
                          </a:pPr>
                          <a:endParaRPr lang="en-US"/>
                        </a:p>
                        <a:p>
                          <a:pPr algn="ctr">
                            <a:lnSpc>
                              <a:spcPct val="130000"/>
                            </a:lnSpc>
                          </a:pPr>
                          <a:r>
                            <a:rPr lang="en-US"/>
                            <a:t>A</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g(I) = g(E) + cost(E,I)</a:t>
                          </a:r>
                        </a:p>
                        <a:p>
                          <a:pPr algn="l">
                            <a:lnSpc>
                              <a:spcPct val="130000"/>
                            </a:lnSpc>
                          </a:pPr>
                          <a:r>
                            <a:rPr lang="en-US"/>
                            <a:t>           = 7 + 6 = 13</a:t>
                          </a:r>
                        </a:p>
                        <a:p>
                          <a:pPr algn="l">
                            <a:lnSpc>
                              <a:spcPct val="130000"/>
                            </a:lnSpc>
                          </a:pPr>
                          <a:r>
                            <a:rPr lang="en-US"/>
                            <a:t>g(K) = g(E) + cost(E,K)</a:t>
                          </a:r>
                        </a:p>
                        <a:p>
                          <a:pPr algn="l">
                            <a:lnSpc>
                              <a:spcPct val="130000"/>
                            </a:lnSpc>
                          </a:pPr>
                          <a:r>
                            <a:rPr lang="en-US"/>
                            <a:t>          = 7 + 7 = 14</a:t>
                          </a:r>
                        </a:p>
                        <a:p>
                          <a:pPr algn="l">
                            <a:lnSpc>
                              <a:spcPct val="130000"/>
                            </a:lnSpc>
                          </a:pPr>
                          <a:r>
                            <a:rPr lang="en-US"/>
                            <a:t>g(A) = g(E) + cost(E,A)</a:t>
                          </a:r>
                        </a:p>
                        <a:p>
                          <a:pPr algn="l">
                            <a:lnSpc>
                              <a:spcPct val="130000"/>
                            </a:lnSpc>
                          </a:pPr>
                          <a:r>
                            <a:rPr lang="en-US"/>
                            <a:t>          = 7 + 7 = 14</a:t>
                          </a:r>
                        </a:p>
                      </a:txBody>
                      <a:tcPr anchor="ctr"/>
                    </a:tc>
                    <a:tc>
                      <a:txBody>
                        <a:bodyPr/>
                        <a:lstStyle/>
                        <a:p>
                          <a:pPr algn="l">
                            <a:lnSpc>
                              <a:spcPct val="130000"/>
                            </a:lnSpc>
                          </a:pPr>
                          <a:r>
                            <a:rPr lang="en-US" dirty="0"/>
                            <a:t>f(I) = g(I) + h(I) </a:t>
                          </a:r>
                        </a:p>
                        <a:p>
                          <a:pPr algn="l">
                            <a:lnSpc>
                              <a:spcPct val="130000"/>
                            </a:lnSpc>
                          </a:pPr>
                          <a:r>
                            <a:rPr lang="en-US" dirty="0"/>
                            <a:t>         = 13 + 6 = 19</a:t>
                          </a:r>
                        </a:p>
                        <a:p>
                          <a:pPr algn="l">
                            <a:lnSpc>
                              <a:spcPct val="130000"/>
                            </a:lnSpc>
                          </a:pPr>
                          <a:r>
                            <a:rPr lang="en-US" dirty="0"/>
                            <a:t>f(K) = g(K) + h(K)</a:t>
                          </a:r>
                        </a:p>
                        <a:p>
                          <a:pPr algn="l">
                            <a:lnSpc>
                              <a:spcPct val="130000"/>
                            </a:lnSpc>
                          </a:pPr>
                          <a:r>
                            <a:rPr lang="en-US" dirty="0"/>
                            <a:t>         = 14 + 4 = 18</a:t>
                          </a:r>
                        </a:p>
                        <a:p>
                          <a:pPr algn="l">
                            <a:lnSpc>
                              <a:spcPct val="130000"/>
                            </a:lnSpc>
                          </a:pPr>
                          <a:r>
                            <a:rPr lang="en-US" dirty="0"/>
                            <a:t>f(A) = g(A) + h(A)</a:t>
                          </a:r>
                        </a:p>
                        <a:p>
                          <a:pPr algn="l">
                            <a:lnSpc>
                              <a:spcPct val="130000"/>
                            </a:lnSpc>
                          </a:pPr>
                          <a:r>
                            <a:rPr lang="en-US" dirty="0"/>
                            <a:t>         = 14 + 13 = 27</a:t>
                          </a:r>
                        </a:p>
                      </a:txBody>
                      <a:tcPr anchor="ctr"/>
                    </a:tc>
                    <a:tc>
                      <a:txBody>
                        <a:bodyPr/>
                        <a:lstStyle/>
                        <a:p>
                          <a:pPr algn="ctr">
                            <a:lnSpc>
                              <a:spcPct val="130000"/>
                            </a:lnSpc>
                          </a:pPr>
                          <a:r>
                            <a:rPr lang="en-US">
                              <a:sym typeface="Symbol" panose="05050102010706020507" pitchFamily="18" charset="2"/>
                            </a:rPr>
                            <a:t>K</a:t>
                          </a:r>
                          <a:r>
                            <a:rPr lang="en-US" baseline="30000">
                              <a:sym typeface="Symbol" panose="05050102010706020507" pitchFamily="18" charset="2"/>
                            </a:rPr>
                            <a:t>18</a:t>
                          </a:r>
                          <a:r>
                            <a:rPr lang="en-US">
                              <a:sym typeface="Symbol" panose="05050102010706020507" pitchFamily="18" charset="2"/>
                            </a:rPr>
                            <a:t></a:t>
                          </a:r>
                        </a:p>
                        <a:p>
                          <a:pPr algn="ctr">
                            <a:lnSpc>
                              <a:spcPct val="130000"/>
                            </a:lnSpc>
                          </a:pPr>
                          <a:r>
                            <a:rPr lang="en-US">
                              <a:sym typeface="Symbol" panose="05050102010706020507" pitchFamily="18" charset="2"/>
                            </a:rPr>
                            <a:t>I</a:t>
                          </a:r>
                          <a:r>
                            <a:rPr lang="en-US" baseline="30000">
                              <a:sym typeface="Symbol" panose="05050102010706020507" pitchFamily="18" charset="2"/>
                            </a:rPr>
                            <a:t>19</a:t>
                          </a:r>
                          <a:r>
                            <a:rPr lang="en-US">
                              <a:sym typeface="Symbol" panose="05050102010706020507" pitchFamily="18" charset="2"/>
                            </a:rPr>
                            <a:t></a:t>
                          </a:r>
                        </a:p>
                        <a:p>
                          <a:pPr algn="ctr">
                            <a:lnSpc>
                              <a:spcPct val="130000"/>
                            </a:lnSpc>
                          </a:pPr>
                          <a:r>
                            <a:rPr lang="en-US">
                              <a:sym typeface="Symbol" panose="05050102010706020507" pitchFamily="18" charset="2"/>
                            </a:rPr>
                            <a:t>A</a:t>
                          </a:r>
                          <a:r>
                            <a:rPr lang="en-US" baseline="30000">
                              <a:sym typeface="Symbol" panose="05050102010706020507" pitchFamily="18" charset="2"/>
                            </a:rPr>
                            <a:t>26</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K</a:t>
                          </a:r>
                          <a:r>
                            <a:rPr lang="en-US" baseline="30000" dirty="0">
                              <a:sym typeface="Symbol" panose="05050102010706020507" pitchFamily="18" charset="2"/>
                            </a:rPr>
                            <a:t>18</a:t>
                          </a:r>
                          <a:r>
                            <a:rPr lang="en-US" baseline="0" dirty="0">
                              <a:sym typeface="Symbol" panose="05050102010706020507" pitchFamily="18" charset="2"/>
                            </a:rPr>
                            <a:t>, </a:t>
                          </a:r>
                          <a:r>
                            <a:rPr lang="en-US" dirty="0">
                              <a:sym typeface="Symbol" panose="05050102010706020507" pitchFamily="18" charset="2"/>
                            </a:rPr>
                            <a:t>I</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A</a:t>
                          </a:r>
                          <a:r>
                            <a:rPr lang="en-US" baseline="30000" dirty="0">
                              <a:sym typeface="Symbol" panose="05050102010706020507" pitchFamily="18" charset="2"/>
                            </a:rPr>
                            <a:t>27</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endParaRPr lang="en-VN"/>
                        </a:p>
                      </a:txBody>
                      <a:tcPr anchor="ctr">
                        <a:blipFill>
                          <a:blip r:embed="rId4"/>
                          <a:stretch>
                            <a:fillRect l="-992000" t="-17978" r="-1600" b="-4869"/>
                          </a:stretch>
                        </a:blipFill>
                      </a:tcPr>
                    </a:tc>
                    <a:extLst>
                      <a:ext uri="{0D108BD9-81ED-4DB2-BD59-A6C34878D82A}">
                        <a16:rowId xmlns:a16="http://schemas.microsoft.com/office/drawing/2014/main" val="1747608033"/>
                      </a:ext>
                    </a:extLst>
                  </a:tr>
                </a:tbl>
              </a:graphicData>
            </a:graphic>
          </p:graphicFrame>
        </mc:Fallback>
      </mc:AlternateContent>
      <p:sp>
        <p:nvSpPr>
          <p:cNvPr id="9" name="TextBox 8">
            <a:extLst>
              <a:ext uri="{FF2B5EF4-FFF2-40B4-BE49-F238E27FC236}">
                <a16:creationId xmlns:a16="http://schemas.microsoft.com/office/drawing/2014/main" id="{90E5AEB6-EFEF-010D-418C-1B6D3390844C}"/>
              </a:ext>
            </a:extLst>
          </p:cNvPr>
          <p:cNvSpPr txBox="1"/>
          <p:nvPr/>
        </p:nvSpPr>
        <p:spPr>
          <a:xfrm>
            <a:off x="548141" y="6539872"/>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10" name="Table 12">
            <a:extLst>
              <a:ext uri="{FF2B5EF4-FFF2-40B4-BE49-F238E27FC236}">
                <a16:creationId xmlns:a16="http://schemas.microsoft.com/office/drawing/2014/main" id="{D932C4A1-9374-3B42-44E6-4A98C89649A3}"/>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1" name="Table 12">
            <a:extLst>
              <a:ext uri="{FF2B5EF4-FFF2-40B4-BE49-F238E27FC236}">
                <a16:creationId xmlns:a16="http://schemas.microsoft.com/office/drawing/2014/main" id="{D040857C-630A-AD75-F677-68CAAAF7B161}"/>
              </a:ext>
            </a:extLst>
          </p:cNvPr>
          <p:cNvGraphicFramePr>
            <a:graphicFrameLocks noGrp="1"/>
          </p:cNvGraphicFramePr>
          <p:nvPr>
            <p:extLst>
              <p:ext uri="{D42A27DB-BD31-4B8C-83A1-F6EECF244321}">
                <p14:modId xmlns:p14="http://schemas.microsoft.com/office/powerpoint/2010/main" val="1837614353"/>
              </p:ext>
            </p:extLst>
          </p:nvPr>
        </p:nvGraphicFramePr>
        <p:xfrm>
          <a:off x="12058109" y="6923504"/>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27233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030561596"/>
                  </p:ext>
                </p:extLst>
              </p:nvPr>
            </p:nvGraphicFramePr>
            <p:xfrm>
              <a:off x="513556" y="2451100"/>
              <a:ext cx="17383628" cy="1752601"/>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4 </a:t>
                          </a:r>
                        </a:p>
                      </a:txBody>
                      <a:tcPr anchor="ctr"/>
                    </a:tc>
                    <a:tc>
                      <a:txBody>
                        <a:bodyPr/>
                        <a:lstStyle/>
                        <a:p>
                          <a:pPr algn="ctr">
                            <a:lnSpc>
                              <a:spcPct val="130000"/>
                            </a:lnSpc>
                          </a:pPr>
                          <a:r>
                            <a:rPr lang="en-US"/>
                            <a:t>K</a:t>
                          </a:r>
                        </a:p>
                        <a:p>
                          <a:pPr algn="ctr">
                            <a:lnSpc>
                              <a:spcPct val="130000"/>
                            </a:lnSpc>
                          </a:pPr>
                          <a:r>
                            <a:rPr lang="en-US"/>
                            <a:t>f(K)&lt;min</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g(K) + cost(K,B)</a:t>
                          </a:r>
                        </a:p>
                        <a:p>
                          <a:pPr algn="l">
                            <a:lnSpc>
                              <a:spcPct val="130000"/>
                            </a:lnSpc>
                          </a:pPr>
                          <a:r>
                            <a:rPr lang="en-US"/>
                            <a:t>           = 14 + 6 = 20</a:t>
                          </a:r>
                        </a:p>
                      </a:txBody>
                      <a:tcPr anchor="ctr"/>
                    </a:tc>
                    <a:tc>
                      <a:txBody>
                        <a:bodyPr/>
                        <a:lstStyle/>
                        <a:p>
                          <a:pPr algn="l">
                            <a:lnSpc>
                              <a:spcPct val="130000"/>
                            </a:lnSpc>
                          </a:pPr>
                          <a:r>
                            <a:rPr lang="en-US"/>
                            <a:t>f(B) = g(B) + h(B) </a:t>
                          </a:r>
                        </a:p>
                        <a:p>
                          <a:pPr algn="l">
                            <a:lnSpc>
                              <a:spcPct val="130000"/>
                            </a:lnSpc>
                          </a:pPr>
                          <a:r>
                            <a:rPr lang="en-US"/>
                            <a:t>         = 20 + 0 = 20</a:t>
                          </a:r>
                        </a:p>
                      </a:txBody>
                      <a:tcPr anchor="ctr"/>
                    </a:tc>
                    <a:tc>
                      <a:txBody>
                        <a:bodyPr/>
                        <a:lstStyle/>
                        <a:p>
                          <a:pPr algn="ctr">
                            <a:lnSpc>
                              <a:spcPct val="130000"/>
                            </a:lnSpc>
                          </a:pPr>
                          <a:r>
                            <a:rPr lang="en-US">
                              <a:sym typeface="Symbol" panose="05050102010706020507" pitchFamily="18" charset="2"/>
                            </a:rPr>
                            <a:t>B</a:t>
                          </a:r>
                          <a:r>
                            <a:rPr lang="en-US" baseline="30000">
                              <a:sym typeface="Symbol" panose="05050102010706020507" pitchFamily="18" charset="2"/>
                            </a:rPr>
                            <a:t>20</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B</a:t>
                          </a:r>
                          <a:r>
                            <a:rPr lang="en-US" baseline="30000">
                              <a:sym typeface="Symbol" panose="05050102010706020507" pitchFamily="18" charset="2"/>
                            </a:rPr>
                            <a:t>20</a:t>
                          </a:r>
                          <a:r>
                            <a:rPr lang="en-US" baseline="0">
                              <a:sym typeface="Symbol" panose="05050102010706020507" pitchFamily="18" charset="2"/>
                            </a:rPr>
                            <a:t>, </a:t>
                          </a: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26</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030561596"/>
                  </p:ext>
                </p:extLst>
              </p:nvPr>
            </p:nvGraphicFramePr>
            <p:xfrm>
              <a:off x="513556" y="2451100"/>
              <a:ext cx="17383628" cy="1752601"/>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4 </a:t>
                          </a:r>
                        </a:p>
                      </a:txBody>
                      <a:tcPr anchor="ctr"/>
                    </a:tc>
                    <a:tc>
                      <a:txBody>
                        <a:bodyPr/>
                        <a:lstStyle/>
                        <a:p>
                          <a:pPr algn="ctr">
                            <a:lnSpc>
                              <a:spcPct val="130000"/>
                            </a:lnSpc>
                          </a:pPr>
                          <a:r>
                            <a:rPr lang="en-US"/>
                            <a:t>K</a:t>
                          </a:r>
                        </a:p>
                        <a:p>
                          <a:pPr algn="ctr">
                            <a:lnSpc>
                              <a:spcPct val="130000"/>
                            </a:lnSpc>
                          </a:pPr>
                          <a:r>
                            <a:rPr lang="en-US"/>
                            <a:t>f(K)&lt;min</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g(K) + cost(K,B)</a:t>
                          </a:r>
                        </a:p>
                        <a:p>
                          <a:pPr algn="l">
                            <a:lnSpc>
                              <a:spcPct val="130000"/>
                            </a:lnSpc>
                          </a:pPr>
                          <a:r>
                            <a:rPr lang="en-US"/>
                            <a:t>           = 14 + 6 = 20</a:t>
                          </a:r>
                        </a:p>
                      </a:txBody>
                      <a:tcPr anchor="ctr"/>
                    </a:tc>
                    <a:tc>
                      <a:txBody>
                        <a:bodyPr/>
                        <a:lstStyle/>
                        <a:p>
                          <a:pPr algn="l">
                            <a:lnSpc>
                              <a:spcPct val="130000"/>
                            </a:lnSpc>
                          </a:pPr>
                          <a:r>
                            <a:rPr lang="en-US"/>
                            <a:t>f(B) = g(B) + h(B) </a:t>
                          </a:r>
                        </a:p>
                        <a:p>
                          <a:pPr algn="l">
                            <a:lnSpc>
                              <a:spcPct val="130000"/>
                            </a:lnSpc>
                          </a:pPr>
                          <a:r>
                            <a:rPr lang="en-US"/>
                            <a:t>         = 20 + 0 = 20</a:t>
                          </a:r>
                        </a:p>
                      </a:txBody>
                      <a:tcPr anchor="ctr"/>
                    </a:tc>
                    <a:tc>
                      <a:txBody>
                        <a:bodyPr/>
                        <a:lstStyle/>
                        <a:p>
                          <a:pPr algn="ctr">
                            <a:lnSpc>
                              <a:spcPct val="130000"/>
                            </a:lnSpc>
                          </a:pPr>
                          <a:r>
                            <a:rPr lang="en-US">
                              <a:sym typeface="Symbol" panose="05050102010706020507" pitchFamily="18" charset="2"/>
                            </a:rPr>
                            <a:t>B</a:t>
                          </a:r>
                          <a:r>
                            <a:rPr lang="en-US" baseline="30000">
                              <a:sym typeface="Symbol" panose="05050102010706020507" pitchFamily="18" charset="2"/>
                            </a:rPr>
                            <a:t>20</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B</a:t>
                          </a:r>
                          <a:r>
                            <a:rPr lang="en-US" baseline="30000">
                              <a:sym typeface="Symbol" panose="05050102010706020507" pitchFamily="18" charset="2"/>
                            </a:rPr>
                            <a:t>20</a:t>
                          </a:r>
                          <a:r>
                            <a:rPr lang="en-US" baseline="0">
                              <a:sym typeface="Symbol" panose="05050102010706020507" pitchFamily="18" charset="2"/>
                            </a:rPr>
                            <a:t>, </a:t>
                          </a: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26</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52105" r="-1923" b="-14211"/>
                          </a:stretch>
                        </a:blipFill>
                      </a:tcPr>
                    </a:tc>
                    <a:extLst>
                      <a:ext uri="{0D108BD9-81ED-4DB2-BD59-A6C34878D82A}">
                        <a16:rowId xmlns:a16="http://schemas.microsoft.com/office/drawing/2014/main" val="1747608033"/>
                      </a:ext>
                    </a:extLst>
                  </a:tr>
                </a:tbl>
              </a:graphicData>
            </a:graphic>
          </p:graphicFrame>
        </mc:Fallback>
      </mc:AlternateContent>
      <p:sp>
        <p:nvSpPr>
          <p:cNvPr id="9" name="TextBox 8">
            <a:extLst>
              <a:ext uri="{FF2B5EF4-FFF2-40B4-BE49-F238E27FC236}">
                <a16:creationId xmlns:a16="http://schemas.microsoft.com/office/drawing/2014/main" id="{CA9AFAAB-392C-8607-BC4C-289B8E588CE0}"/>
              </a:ext>
            </a:extLst>
          </p:cNvPr>
          <p:cNvSpPr txBox="1"/>
          <p:nvPr/>
        </p:nvSpPr>
        <p:spPr>
          <a:xfrm>
            <a:off x="513556" y="4880820"/>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10" name="Table 12">
            <a:extLst>
              <a:ext uri="{FF2B5EF4-FFF2-40B4-BE49-F238E27FC236}">
                <a16:creationId xmlns:a16="http://schemas.microsoft.com/office/drawing/2014/main" id="{EA27F865-5695-79D6-C865-2783CE406AF5}"/>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1" name="Table 12">
            <a:extLst>
              <a:ext uri="{FF2B5EF4-FFF2-40B4-BE49-F238E27FC236}">
                <a16:creationId xmlns:a16="http://schemas.microsoft.com/office/drawing/2014/main" id="{7D0093AE-C32C-79D8-82F1-FC8F25B51D0B}"/>
              </a:ext>
            </a:extLst>
          </p:cNvPr>
          <p:cNvGraphicFramePr>
            <a:graphicFrameLocks noGrp="1"/>
          </p:cNvGraphicFramePr>
          <p:nvPr>
            <p:extLst>
              <p:ext uri="{D42A27DB-BD31-4B8C-83A1-F6EECF244321}">
                <p14:modId xmlns:p14="http://schemas.microsoft.com/office/powerpoint/2010/main" val="553477717"/>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1152695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pic>
        <p:nvPicPr>
          <p:cNvPr id="7" name="Picture 6">
            <a:extLst>
              <a:ext uri="{FF2B5EF4-FFF2-40B4-BE49-F238E27FC236}">
                <a16:creationId xmlns:a16="http://schemas.microsoft.com/office/drawing/2014/main" id="{86ACB8CA-4FAE-5E2A-2898-90ECF2BAD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7877" y="2395438"/>
            <a:ext cx="7016437" cy="5770662"/>
          </a:xfrm>
          <a:prstGeom prst="rect">
            <a:avLst/>
          </a:prstGeom>
        </p:spPr>
      </p:pic>
      <mc:AlternateContent xmlns:mc="http://schemas.openxmlformats.org/markup-compatibility/2006" xmlns:a14="http://schemas.microsoft.com/office/drawing/2010/main">
        <mc:Choice Requires="a14">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2204181436"/>
                  </p:ext>
                </p:extLst>
              </p:nvPr>
            </p:nvGraphicFramePr>
            <p:xfrm>
              <a:off x="757565" y="2161287"/>
              <a:ext cx="10549666" cy="4900446"/>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736460">
                      <a:extLst>
                        <a:ext uri="{9D8B030D-6E8A-4147-A177-3AD203B41FA5}">
                          <a16:colId xmlns:a16="http://schemas.microsoft.com/office/drawing/2014/main" val="400002656"/>
                        </a:ext>
                      </a:extLst>
                    </a:gridCol>
                    <a:gridCol w="1686045">
                      <a:extLst>
                        <a:ext uri="{9D8B030D-6E8A-4147-A177-3AD203B41FA5}">
                          <a16:colId xmlns:a16="http://schemas.microsoft.com/office/drawing/2014/main" val="2332802750"/>
                        </a:ext>
                      </a:extLst>
                    </a:gridCol>
                    <a:gridCol w="2264093">
                      <a:extLst>
                        <a:ext uri="{9D8B030D-6E8A-4147-A177-3AD203B41FA5}">
                          <a16:colId xmlns:a16="http://schemas.microsoft.com/office/drawing/2014/main" val="4038638008"/>
                        </a:ext>
                      </a:extLst>
                    </a:gridCol>
                    <a:gridCol w="1527493">
                      <a:extLst>
                        <a:ext uri="{9D8B030D-6E8A-4147-A177-3AD203B41FA5}">
                          <a16:colId xmlns:a16="http://schemas.microsoft.com/office/drawing/2014/main" val="1301903536"/>
                        </a:ext>
                      </a:extLst>
                    </a:gridCol>
                    <a:gridCol w="3174795">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𝑆𝑂𝑅𝑇</m:t>
                                    </m:r>
                                    <m:r>
                                      <a:rPr lang="en-US" b="0" i="1" smtClean="0">
                                        <a:latin typeface="Cambria Math" panose="02040503050406030204" pitchFamily="18" charset="0"/>
                                        <a:ea typeface="Cambria Math" panose="02040503050406030204" pitchFamily="18" charset="0"/>
                                      </a:rPr>
                                      <m:t>↑</m:t>
                                    </m:r>
                                  </m:sub>
                                </m:sSub>
                              </m:oMath>
                            </m:oMathPara>
                          </a14:m>
                          <a:endParaRPr lang="en-US" b="0"/>
                        </a:p>
                      </a:txBody>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{C,D,E}</a:t>
                          </a:r>
                        </a:p>
                      </a:txBody>
                      <a:tcPr/>
                    </a:tc>
                    <a:tc>
                      <a:txBody>
                        <a:bodyPr/>
                        <a:lstStyle/>
                        <a:p>
                          <a:r>
                            <a:rPr lang="en-US"/>
                            <a:t>{D,E,C}</a:t>
                          </a:r>
                        </a:p>
                      </a:txBody>
                      <a:tcPr/>
                    </a:tc>
                    <a:tc>
                      <a:txBody>
                        <a:bodyPr/>
                        <a:lstStyle/>
                        <a:p>
                          <a:r>
                            <a:rPr lang="en-US"/>
                            <a:t>{A}</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t>D</a:t>
                          </a:r>
                        </a:p>
                      </a:txBody>
                      <a:tcPr/>
                    </a:tc>
                    <a:tc>
                      <a:txBody>
                        <a:bodyPr/>
                        <a:lstStyle/>
                        <a:p>
                          <a:r>
                            <a:rPr lang="en-US"/>
                            <a:t>{F,I}</a:t>
                          </a:r>
                        </a:p>
                      </a:txBody>
                      <a:tcPr/>
                    </a:tc>
                    <a:tc>
                      <a:txBody>
                        <a:bodyPr/>
                        <a:lstStyle/>
                        <a:p>
                          <a:r>
                            <a:rPr lang="en-US"/>
                            <a:t>{E,I,F,C}</a:t>
                          </a:r>
                        </a:p>
                      </a:txBody>
                      <a:tcPr/>
                    </a:tc>
                    <a:tc>
                      <a:txBody>
                        <a:bodyPr/>
                        <a:lstStyle/>
                        <a:p>
                          <a:r>
                            <a:rPr lang="en-US"/>
                            <a:t>{A,D}</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highlight>
                                <a:srgbClr val="FFFF00"/>
                              </a:highlight>
                            </a:rPr>
                            <a:t>E</a:t>
                          </a:r>
                        </a:p>
                      </a:txBody>
                      <a:tcPr/>
                    </a:tc>
                    <a:tc>
                      <a:txBody>
                        <a:bodyPr/>
                        <a:lstStyle/>
                        <a:p>
                          <a:r>
                            <a:rPr lang="en-US"/>
                            <a:t>{K,G}</a:t>
                          </a:r>
                        </a:p>
                      </a:txBody>
                      <a:tcPr/>
                    </a:tc>
                    <a:tc>
                      <a:txBody>
                        <a:bodyPr/>
                        <a:lstStyle/>
                        <a:p>
                          <a:r>
                            <a:rPr lang="en-US"/>
                            <a:t>{G,I,F,K,C}</a:t>
                          </a:r>
                        </a:p>
                      </a:txBody>
                      <a:tcPr/>
                    </a:tc>
                    <a:tc>
                      <a:txBody>
                        <a:bodyPr/>
                        <a:lstStyle/>
                        <a:p>
                          <a:r>
                            <a:rPr lang="en-US"/>
                            <a:t>{A,D,E}</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G</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03076133"/>
                      </a:ext>
                    </a:extLst>
                  </a:tr>
                </a:tbl>
              </a:graphicData>
            </a:graphic>
          </p:graphicFrame>
        </mc:Choice>
        <mc:Fallback xmlns="">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2204181436"/>
                  </p:ext>
                </p:extLst>
              </p:nvPr>
            </p:nvGraphicFramePr>
            <p:xfrm>
              <a:off x="757565" y="2161287"/>
              <a:ext cx="10549666" cy="4900446"/>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736460">
                      <a:extLst>
                        <a:ext uri="{9D8B030D-6E8A-4147-A177-3AD203B41FA5}">
                          <a16:colId xmlns:a16="http://schemas.microsoft.com/office/drawing/2014/main" val="400002656"/>
                        </a:ext>
                      </a:extLst>
                    </a:gridCol>
                    <a:gridCol w="1686045">
                      <a:extLst>
                        <a:ext uri="{9D8B030D-6E8A-4147-A177-3AD203B41FA5}">
                          <a16:colId xmlns:a16="http://schemas.microsoft.com/office/drawing/2014/main" val="2332802750"/>
                        </a:ext>
                      </a:extLst>
                    </a:gridCol>
                    <a:gridCol w="2264093">
                      <a:extLst>
                        <a:ext uri="{9D8B030D-6E8A-4147-A177-3AD203B41FA5}">
                          <a16:colId xmlns:a16="http://schemas.microsoft.com/office/drawing/2014/main" val="4038638008"/>
                        </a:ext>
                      </a:extLst>
                    </a:gridCol>
                    <a:gridCol w="1527493">
                      <a:extLst>
                        <a:ext uri="{9D8B030D-6E8A-4147-A177-3AD203B41FA5}">
                          <a16:colId xmlns:a16="http://schemas.microsoft.com/office/drawing/2014/main" val="1301903536"/>
                        </a:ext>
                      </a:extLst>
                    </a:gridCol>
                    <a:gridCol w="3174795">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endParaRPr lang="en-US"/>
                        </a:p>
                      </a:txBody>
                      <a:tcPr>
                        <a:blipFill>
                          <a:blip r:embed="rId4"/>
                          <a:stretch>
                            <a:fillRect l="-232438" t="-9701" r="-960" b="-502239"/>
                          </a:stretch>
                        </a:blipFill>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{C,D,E}</a:t>
                          </a:r>
                        </a:p>
                      </a:txBody>
                      <a:tcPr/>
                    </a:tc>
                    <a:tc>
                      <a:txBody>
                        <a:bodyPr/>
                        <a:lstStyle/>
                        <a:p>
                          <a:r>
                            <a:rPr lang="en-US"/>
                            <a:t>{D,E,C}</a:t>
                          </a:r>
                        </a:p>
                      </a:txBody>
                      <a:tcPr/>
                    </a:tc>
                    <a:tc>
                      <a:txBody>
                        <a:bodyPr/>
                        <a:lstStyle/>
                        <a:p>
                          <a:r>
                            <a:rPr lang="en-US"/>
                            <a:t>{A}</a:t>
                          </a:r>
                        </a:p>
                      </a:txBody>
                      <a:tcPr/>
                    </a:tc>
                    <a:tc>
                      <a:txBody>
                        <a:bodyPr/>
                        <a:lstStyle/>
                        <a:p>
                          <a:endParaRPr lang="en-US"/>
                        </a:p>
                      </a:txBody>
                      <a:tcPr>
                        <a:blipFill>
                          <a:blip r:embed="rId4"/>
                          <a:stretch>
                            <a:fillRect l="-232438" t="-208148" r="-960" b="-299259"/>
                          </a:stretch>
                        </a:blipFill>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t>D</a:t>
                          </a:r>
                        </a:p>
                      </a:txBody>
                      <a:tcPr/>
                    </a:tc>
                    <a:tc>
                      <a:txBody>
                        <a:bodyPr/>
                        <a:lstStyle/>
                        <a:p>
                          <a:r>
                            <a:rPr lang="en-US"/>
                            <a:t>{F,I}</a:t>
                          </a:r>
                        </a:p>
                      </a:txBody>
                      <a:tcPr/>
                    </a:tc>
                    <a:tc>
                      <a:txBody>
                        <a:bodyPr/>
                        <a:lstStyle/>
                        <a:p>
                          <a:r>
                            <a:rPr lang="en-US"/>
                            <a:t>{E,I,F,C}</a:t>
                          </a:r>
                        </a:p>
                      </a:txBody>
                      <a:tcPr/>
                    </a:tc>
                    <a:tc>
                      <a:txBody>
                        <a:bodyPr/>
                        <a:lstStyle/>
                        <a:p>
                          <a:r>
                            <a:rPr lang="en-US"/>
                            <a:t>{A,D}</a:t>
                          </a:r>
                        </a:p>
                      </a:txBody>
                      <a:tcPr/>
                    </a:tc>
                    <a:tc>
                      <a:txBody>
                        <a:bodyPr/>
                        <a:lstStyle/>
                        <a:p>
                          <a:endParaRPr lang="en-US"/>
                        </a:p>
                      </a:txBody>
                      <a:tcPr>
                        <a:blipFill>
                          <a:blip r:embed="rId4"/>
                          <a:stretch>
                            <a:fillRect l="-232438" t="-310448" r="-960" b="-201493"/>
                          </a:stretch>
                        </a:blipFill>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highlight>
                                <a:srgbClr val="FFFF00"/>
                              </a:highlight>
                            </a:rPr>
                            <a:t>E</a:t>
                          </a:r>
                        </a:p>
                      </a:txBody>
                      <a:tcPr/>
                    </a:tc>
                    <a:tc>
                      <a:txBody>
                        <a:bodyPr/>
                        <a:lstStyle/>
                        <a:p>
                          <a:r>
                            <a:rPr lang="en-US"/>
                            <a:t>{K,G}</a:t>
                          </a:r>
                        </a:p>
                      </a:txBody>
                      <a:tcPr/>
                    </a:tc>
                    <a:tc>
                      <a:txBody>
                        <a:bodyPr/>
                        <a:lstStyle/>
                        <a:p>
                          <a:r>
                            <a:rPr lang="en-US"/>
                            <a:t>{G,I,F,K,C}</a:t>
                          </a:r>
                        </a:p>
                      </a:txBody>
                      <a:tcPr/>
                    </a:tc>
                    <a:tc>
                      <a:txBody>
                        <a:bodyPr/>
                        <a:lstStyle/>
                        <a:p>
                          <a:r>
                            <a:rPr lang="en-US"/>
                            <a:t>{A,D,E}</a:t>
                          </a:r>
                        </a:p>
                      </a:txBody>
                      <a:tcPr/>
                    </a:tc>
                    <a:tc>
                      <a:txBody>
                        <a:bodyPr/>
                        <a:lstStyle/>
                        <a:p>
                          <a:endParaRPr lang="en-US"/>
                        </a:p>
                      </a:txBody>
                      <a:tcPr>
                        <a:blipFill>
                          <a:blip r:embed="rId4"/>
                          <a:stretch>
                            <a:fillRect l="-232438" t="-410448" r="-960" b="-101493"/>
                          </a:stretch>
                        </a:blipFill>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G</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03076133"/>
                      </a:ext>
                    </a:extLst>
                  </a:tr>
                </a:tbl>
              </a:graphicData>
            </a:graphic>
          </p:graphicFrame>
        </mc:Fallback>
      </mc:AlternateContent>
      <p:sp>
        <p:nvSpPr>
          <p:cNvPr id="9" name="object 20">
            <a:extLst>
              <a:ext uri="{FF2B5EF4-FFF2-40B4-BE49-F238E27FC236}">
                <a16:creationId xmlns:a16="http://schemas.microsoft.com/office/drawing/2014/main" id="{1DD77C24-2146-F01C-FAAF-B764301171C5}"/>
              </a:ext>
            </a:extLst>
          </p:cNvPr>
          <p:cNvSpPr txBox="1"/>
          <p:nvPr/>
        </p:nvSpPr>
        <p:spPr>
          <a:xfrm>
            <a:off x="443277" y="9449419"/>
            <a:ext cx="11277600"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E G</a:t>
            </a:r>
            <a:endParaRPr lang="vi-VN" sz="4400" spc="-5">
              <a:solidFill>
                <a:schemeClr val="bg1"/>
              </a:solidFill>
              <a:cs typeface="Source Sans Pro Light"/>
            </a:endParaRPr>
          </a:p>
        </p:txBody>
      </p:sp>
    </p:spTree>
    <p:extLst>
      <p:ext uri="{BB962C8B-B14F-4D97-AF65-F5344CB8AC3E}">
        <p14:creationId xmlns:p14="http://schemas.microsoft.com/office/powerpoint/2010/main" val="24403070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011640811"/>
                  </p:ext>
                </p:extLst>
              </p:nvPr>
            </p:nvGraphicFramePr>
            <p:xfrm>
              <a:off x="513556" y="2451100"/>
              <a:ext cx="17383628" cy="4624706"/>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5 </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=20&lt;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20</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6</a:t>
                          </a:r>
                        </a:p>
                      </a:txBody>
                      <a:tcPr anchor="ctr"/>
                    </a:tc>
                    <a:tc>
                      <a:txBody>
                        <a:bodyPr/>
                        <a:lstStyle/>
                        <a:p>
                          <a:pPr algn="ctr">
                            <a:lnSpc>
                              <a:spcPct val="130000"/>
                            </a:lnSpc>
                          </a:pPr>
                          <a:r>
                            <a:rPr lang="en-US"/>
                            <a:t>I</a:t>
                          </a:r>
                        </a:p>
                        <a:p>
                          <a:pPr algn="ctr">
                            <a:lnSpc>
                              <a:spcPct val="130000"/>
                            </a:lnSpc>
                          </a:pPr>
                          <a:r>
                            <a:rPr lang="en-US"/>
                            <a:t>f(I)&lt;min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F</a:t>
                          </a:r>
                        </a:p>
                        <a:p>
                          <a:pPr algn="ctr">
                            <a:lnSpc>
                              <a:spcPct val="130000"/>
                            </a:lnSpc>
                          </a:pPr>
                          <a:endParaRPr lang="en-US"/>
                        </a:p>
                        <a:p>
                          <a:pPr algn="ctr">
                            <a:lnSpc>
                              <a:spcPct val="130000"/>
                            </a:lnSpc>
                          </a:pPr>
                          <a:r>
                            <a:rPr lang="en-US"/>
                            <a:t>K</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g(I) + cost(I,B)</a:t>
                          </a:r>
                        </a:p>
                        <a:p>
                          <a:pPr algn="l">
                            <a:lnSpc>
                              <a:spcPct val="130000"/>
                            </a:lnSpc>
                          </a:pPr>
                          <a:r>
                            <a:rPr lang="en-US"/>
                            <a:t>           = 13 + 3 = 16 </a:t>
                          </a:r>
                        </a:p>
                        <a:p>
                          <a:pPr algn="l">
                            <a:lnSpc>
                              <a:spcPct val="130000"/>
                            </a:lnSpc>
                          </a:pPr>
                          <a:r>
                            <a:rPr lang="en-US"/>
                            <a:t>g(F) = g(I) + cost(I,F)</a:t>
                          </a:r>
                        </a:p>
                        <a:p>
                          <a:pPr algn="l">
                            <a:lnSpc>
                              <a:spcPct val="130000"/>
                            </a:lnSpc>
                          </a:pPr>
                          <a:r>
                            <a:rPr lang="en-US"/>
                            <a:t>          = 13 + 4 = 17</a:t>
                          </a:r>
                        </a:p>
                        <a:p>
                          <a:pPr algn="l">
                            <a:lnSpc>
                              <a:spcPct val="130000"/>
                            </a:lnSpc>
                          </a:pPr>
                          <a:r>
                            <a:rPr lang="en-US"/>
                            <a:t>g(K) = g(I) + cost(I,K)</a:t>
                          </a:r>
                        </a:p>
                        <a:p>
                          <a:pPr algn="l">
                            <a:lnSpc>
                              <a:spcPct val="130000"/>
                            </a:lnSpc>
                          </a:pPr>
                          <a:r>
                            <a:rPr lang="en-US"/>
                            <a:t>          = 13 + 10 = 23</a:t>
                          </a:r>
                        </a:p>
                      </a:txBody>
                      <a:tcPr anchor="ctr"/>
                    </a:tc>
                    <a:tc>
                      <a:txBody>
                        <a:bodyPr/>
                        <a:lstStyle/>
                        <a:p>
                          <a:pPr algn="l">
                            <a:lnSpc>
                              <a:spcPct val="130000"/>
                            </a:lnSpc>
                          </a:pPr>
                          <a:r>
                            <a:rPr lang="en-US" dirty="0"/>
                            <a:t>f(B) = g(B) + h(B)</a:t>
                          </a:r>
                        </a:p>
                        <a:p>
                          <a:pPr algn="l">
                            <a:lnSpc>
                              <a:spcPct val="130000"/>
                            </a:lnSpc>
                          </a:pPr>
                          <a:r>
                            <a:rPr lang="en-US" dirty="0"/>
                            <a:t>         = 16 + 0 = 16</a:t>
                          </a:r>
                        </a:p>
                        <a:p>
                          <a:pPr algn="l">
                            <a:lnSpc>
                              <a:spcPct val="130000"/>
                            </a:lnSpc>
                          </a:pPr>
                          <a:r>
                            <a:rPr lang="en-US" dirty="0"/>
                            <a:t>f(F) = g(F) + h(F)</a:t>
                          </a:r>
                        </a:p>
                        <a:p>
                          <a:pPr algn="l">
                            <a:lnSpc>
                              <a:spcPct val="130000"/>
                            </a:lnSpc>
                          </a:pPr>
                          <a:r>
                            <a:rPr lang="en-US" dirty="0"/>
                            <a:t>         = 17 + 19 = 36</a:t>
                          </a:r>
                        </a:p>
                        <a:p>
                          <a:pPr algn="l">
                            <a:lnSpc>
                              <a:spcPct val="130000"/>
                            </a:lnSpc>
                          </a:pPr>
                          <a:r>
                            <a:rPr lang="en-US" dirty="0"/>
                            <a:t>f(K) = g(K) + h(K)</a:t>
                          </a:r>
                        </a:p>
                        <a:p>
                          <a:pPr algn="l">
                            <a:lnSpc>
                              <a:spcPct val="130000"/>
                            </a:lnSpc>
                          </a:pPr>
                          <a:r>
                            <a:rPr lang="en-US" dirty="0"/>
                            <a:t>         = 23 + 4 = 27</a:t>
                          </a:r>
                        </a:p>
                      </a:txBody>
                      <a:tcPr anchor="ctr"/>
                    </a:tc>
                    <a:tc>
                      <a:txBody>
                        <a:bodyPr/>
                        <a:lstStyle/>
                        <a:p>
                          <a:pPr algn="ctr">
                            <a:lnSpc>
                              <a:spcPct val="130000"/>
                            </a:lnSpc>
                          </a:pPr>
                          <a:r>
                            <a:rPr lang="en-US" dirty="0">
                              <a:sym typeface="Symbol" panose="05050102010706020507" pitchFamily="18" charset="2"/>
                            </a:rPr>
                            <a:t>B</a:t>
                          </a:r>
                          <a:r>
                            <a:rPr lang="en-US" baseline="30000" dirty="0">
                              <a:sym typeface="Symbol" panose="05050102010706020507" pitchFamily="18" charset="2"/>
                            </a:rPr>
                            <a:t>16</a:t>
                          </a:r>
                          <a:r>
                            <a:rPr lang="en-US" dirty="0">
                              <a:sym typeface="Symbol" panose="05050102010706020507" pitchFamily="18" charset="2"/>
                            </a:rPr>
                            <a:t></a:t>
                          </a:r>
                        </a:p>
                        <a:p>
                          <a:pPr algn="ctr">
                            <a:lnSpc>
                              <a:spcPct val="130000"/>
                            </a:lnSpc>
                          </a:pPr>
                          <a:r>
                            <a:rPr lang="en-US" dirty="0">
                              <a:sym typeface="Symbol" panose="05050102010706020507" pitchFamily="18" charset="2"/>
                            </a:rPr>
                            <a:t>K</a:t>
                          </a:r>
                          <a:r>
                            <a:rPr lang="en-US" baseline="30000" dirty="0">
                              <a:sym typeface="Symbol" panose="05050102010706020507" pitchFamily="18" charset="2"/>
                            </a:rPr>
                            <a:t>27</a:t>
                          </a:r>
                          <a:r>
                            <a:rPr lang="en-US" dirty="0">
                              <a:sym typeface="Symbol" panose="05050102010706020507" pitchFamily="18" charset="2"/>
                            </a:rPr>
                            <a:t></a:t>
                          </a:r>
                        </a:p>
                        <a:p>
                          <a:pPr algn="ctr">
                            <a:lnSpc>
                              <a:spcPct val="130000"/>
                            </a:lnSpc>
                          </a:pPr>
                          <a:r>
                            <a:rPr lang="en-US" dirty="0">
                              <a:sym typeface="Symbol" panose="05050102010706020507" pitchFamily="18" charset="2"/>
                            </a:rPr>
                            <a:t>F</a:t>
                          </a:r>
                          <a:r>
                            <a:rPr lang="en-US" baseline="30000" dirty="0">
                              <a:sym typeface="Symbol" panose="05050102010706020507" pitchFamily="18" charset="2"/>
                            </a:rPr>
                            <a:t>36</a:t>
                          </a:r>
                          <a:endParaRPr lang="en-US" baseline="30000" dirty="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B</a:t>
                          </a:r>
                          <a:r>
                            <a:rPr lang="en-US" baseline="30000" dirty="0">
                              <a:sym typeface="Symbol" panose="05050102010706020507" pitchFamily="18" charset="2"/>
                            </a:rPr>
                            <a:t>16</a:t>
                          </a:r>
                          <a:r>
                            <a:rPr lang="en-US" baseline="0" dirty="0">
                              <a:sym typeface="Symbol" panose="05050102010706020507" pitchFamily="18" charset="2"/>
                            </a:rPr>
                            <a:t>, </a:t>
                          </a:r>
                          <a:r>
                            <a:rPr lang="en-US" dirty="0">
                              <a:sym typeface="Symbol" panose="05050102010706020507" pitchFamily="18" charset="2"/>
                            </a:rPr>
                            <a:t>K</a:t>
                          </a:r>
                          <a:r>
                            <a:rPr lang="en-US" baseline="30000" dirty="0">
                              <a:sym typeface="Symbol" panose="05050102010706020507" pitchFamily="18" charset="2"/>
                            </a:rPr>
                            <a:t>27</a:t>
                          </a:r>
                          <a:r>
                            <a:rPr lang="en-US" dirty="0"/>
                            <a:t>, </a:t>
                          </a:r>
                          <a:r>
                            <a:rPr lang="en-US" dirty="0">
                              <a:sym typeface="Symbol" panose="05050102010706020507" pitchFamily="18" charset="2"/>
                            </a:rPr>
                            <a:t>F</a:t>
                          </a:r>
                          <a:r>
                            <a:rPr lang="en-US" baseline="30000" dirty="0">
                              <a:sym typeface="Symbol" panose="05050102010706020507" pitchFamily="18" charset="2"/>
                            </a:rPr>
                            <a:t>36</a:t>
                          </a:r>
                          <a:r>
                            <a:rPr lang="en-US" baseline="0" dirty="0">
                              <a:sym typeface="Symbol" panose="05050102010706020507" pitchFamily="18" charset="2"/>
                            </a:rPr>
                            <a:t>, </a:t>
                          </a: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20</m:t>
                                </m:r>
                              </m:oMath>
                            </m:oMathPara>
                          </a14:m>
                          <a:endParaRPr lang="en-US" dirty="0"/>
                        </a:p>
                      </a:txBody>
                      <a:tcPr anchor="ctr"/>
                    </a:tc>
                    <a:extLst>
                      <a:ext uri="{0D108BD9-81ED-4DB2-BD59-A6C34878D82A}">
                        <a16:rowId xmlns:a16="http://schemas.microsoft.com/office/drawing/2014/main" val="2396425379"/>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011640811"/>
                  </p:ext>
                </p:extLst>
              </p:nvPr>
            </p:nvGraphicFramePr>
            <p:xfrm>
              <a:off x="513556" y="2451100"/>
              <a:ext cx="17383628" cy="4624706"/>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5 </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endParaRPr lang="en-VN"/>
                        </a:p>
                      </a:txBody>
                      <a:tcPr anchor="ctr">
                        <a:blipFill>
                          <a:blip r:embed="rId4"/>
                          <a:stretch>
                            <a:fillRect l="-231868" t="-94118" r="-171062" b="-549020"/>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VN"/>
                        </a:p>
                      </a:txBody>
                      <a:tcPr anchor="ctr">
                        <a:blipFill>
                          <a:blip r:embed="rId4"/>
                          <a:stretch>
                            <a:fillRect l="-996800" t="-94118" r="-1600" b="-549020"/>
                          </a:stretch>
                        </a:blipFill>
                      </a:tcPr>
                    </a:tc>
                    <a:extLst>
                      <a:ext uri="{0D108BD9-81ED-4DB2-BD59-A6C34878D82A}">
                        <a16:rowId xmlns:a16="http://schemas.microsoft.com/office/drawing/2014/main" val="1747608033"/>
                      </a:ext>
                    </a:extLst>
                  </a:tr>
                  <a:tr h="3378899">
                    <a:tc>
                      <a:txBody>
                        <a:bodyPr/>
                        <a:lstStyle/>
                        <a:p>
                          <a:pPr algn="ctr">
                            <a:lnSpc>
                              <a:spcPct val="130000"/>
                            </a:lnSpc>
                          </a:pPr>
                          <a:r>
                            <a:rPr lang="en-US"/>
                            <a:t>6</a:t>
                          </a:r>
                        </a:p>
                      </a:txBody>
                      <a:tcPr anchor="ctr"/>
                    </a:tc>
                    <a:tc>
                      <a:txBody>
                        <a:bodyPr/>
                        <a:lstStyle/>
                        <a:p>
                          <a:pPr algn="ctr">
                            <a:lnSpc>
                              <a:spcPct val="130000"/>
                            </a:lnSpc>
                          </a:pPr>
                          <a:r>
                            <a:rPr lang="en-US"/>
                            <a:t>I</a:t>
                          </a:r>
                        </a:p>
                        <a:p>
                          <a:pPr algn="ctr">
                            <a:lnSpc>
                              <a:spcPct val="130000"/>
                            </a:lnSpc>
                          </a:pPr>
                          <a:r>
                            <a:rPr lang="en-US"/>
                            <a:t>f(I)&lt;min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F</a:t>
                          </a:r>
                        </a:p>
                        <a:p>
                          <a:pPr algn="ctr">
                            <a:lnSpc>
                              <a:spcPct val="130000"/>
                            </a:lnSpc>
                          </a:pPr>
                          <a:endParaRPr lang="en-US"/>
                        </a:p>
                        <a:p>
                          <a:pPr algn="ctr">
                            <a:lnSpc>
                              <a:spcPct val="130000"/>
                            </a:lnSpc>
                          </a:pPr>
                          <a:r>
                            <a:rPr lang="en-US"/>
                            <a:t>K</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g(I) + cost(I,B)</a:t>
                          </a:r>
                        </a:p>
                        <a:p>
                          <a:pPr algn="l">
                            <a:lnSpc>
                              <a:spcPct val="130000"/>
                            </a:lnSpc>
                          </a:pPr>
                          <a:r>
                            <a:rPr lang="en-US"/>
                            <a:t>           = 13 + 3 = 16 </a:t>
                          </a:r>
                        </a:p>
                        <a:p>
                          <a:pPr algn="l">
                            <a:lnSpc>
                              <a:spcPct val="130000"/>
                            </a:lnSpc>
                          </a:pPr>
                          <a:r>
                            <a:rPr lang="en-US"/>
                            <a:t>g(F) = g(I) + cost(I,F)</a:t>
                          </a:r>
                        </a:p>
                        <a:p>
                          <a:pPr algn="l">
                            <a:lnSpc>
                              <a:spcPct val="130000"/>
                            </a:lnSpc>
                          </a:pPr>
                          <a:r>
                            <a:rPr lang="en-US"/>
                            <a:t>          = 13 + 4 = 17</a:t>
                          </a:r>
                        </a:p>
                        <a:p>
                          <a:pPr algn="l">
                            <a:lnSpc>
                              <a:spcPct val="130000"/>
                            </a:lnSpc>
                          </a:pPr>
                          <a:r>
                            <a:rPr lang="en-US"/>
                            <a:t>g(K) = g(I) + cost(I,K)</a:t>
                          </a:r>
                        </a:p>
                        <a:p>
                          <a:pPr algn="l">
                            <a:lnSpc>
                              <a:spcPct val="130000"/>
                            </a:lnSpc>
                          </a:pPr>
                          <a:r>
                            <a:rPr lang="en-US"/>
                            <a:t>          = 13 + 10 = 23</a:t>
                          </a:r>
                        </a:p>
                      </a:txBody>
                      <a:tcPr anchor="ctr"/>
                    </a:tc>
                    <a:tc>
                      <a:txBody>
                        <a:bodyPr/>
                        <a:lstStyle/>
                        <a:p>
                          <a:pPr algn="l">
                            <a:lnSpc>
                              <a:spcPct val="130000"/>
                            </a:lnSpc>
                          </a:pPr>
                          <a:r>
                            <a:rPr lang="en-US" dirty="0"/>
                            <a:t>f(B) = g(B) + h(B)</a:t>
                          </a:r>
                        </a:p>
                        <a:p>
                          <a:pPr algn="l">
                            <a:lnSpc>
                              <a:spcPct val="130000"/>
                            </a:lnSpc>
                          </a:pPr>
                          <a:r>
                            <a:rPr lang="en-US" dirty="0"/>
                            <a:t>         = 16 + 0 = 16</a:t>
                          </a:r>
                        </a:p>
                        <a:p>
                          <a:pPr algn="l">
                            <a:lnSpc>
                              <a:spcPct val="130000"/>
                            </a:lnSpc>
                          </a:pPr>
                          <a:r>
                            <a:rPr lang="en-US" dirty="0"/>
                            <a:t>f(F) = g(F) + h(F)</a:t>
                          </a:r>
                        </a:p>
                        <a:p>
                          <a:pPr algn="l">
                            <a:lnSpc>
                              <a:spcPct val="130000"/>
                            </a:lnSpc>
                          </a:pPr>
                          <a:r>
                            <a:rPr lang="en-US" dirty="0"/>
                            <a:t>         = 17 + 19 = 36</a:t>
                          </a:r>
                        </a:p>
                        <a:p>
                          <a:pPr algn="l">
                            <a:lnSpc>
                              <a:spcPct val="130000"/>
                            </a:lnSpc>
                          </a:pPr>
                          <a:r>
                            <a:rPr lang="en-US" dirty="0"/>
                            <a:t>f(K) = g(K) + h(K)</a:t>
                          </a:r>
                        </a:p>
                        <a:p>
                          <a:pPr algn="l">
                            <a:lnSpc>
                              <a:spcPct val="130000"/>
                            </a:lnSpc>
                          </a:pPr>
                          <a:r>
                            <a:rPr lang="en-US" dirty="0"/>
                            <a:t>         = 23 + 4 = 27</a:t>
                          </a:r>
                        </a:p>
                      </a:txBody>
                      <a:tcPr anchor="ctr"/>
                    </a:tc>
                    <a:tc>
                      <a:txBody>
                        <a:bodyPr/>
                        <a:lstStyle/>
                        <a:p>
                          <a:pPr algn="ctr">
                            <a:lnSpc>
                              <a:spcPct val="130000"/>
                            </a:lnSpc>
                          </a:pPr>
                          <a:r>
                            <a:rPr lang="en-US" dirty="0">
                              <a:sym typeface="Symbol" panose="05050102010706020507" pitchFamily="18" charset="2"/>
                            </a:rPr>
                            <a:t>B</a:t>
                          </a:r>
                          <a:r>
                            <a:rPr lang="en-US" baseline="30000" dirty="0">
                              <a:sym typeface="Symbol" panose="05050102010706020507" pitchFamily="18" charset="2"/>
                            </a:rPr>
                            <a:t>16</a:t>
                          </a:r>
                          <a:r>
                            <a:rPr lang="en-US" dirty="0">
                              <a:sym typeface="Symbol" panose="05050102010706020507" pitchFamily="18" charset="2"/>
                            </a:rPr>
                            <a:t></a:t>
                          </a:r>
                        </a:p>
                        <a:p>
                          <a:pPr algn="ctr">
                            <a:lnSpc>
                              <a:spcPct val="130000"/>
                            </a:lnSpc>
                          </a:pPr>
                          <a:r>
                            <a:rPr lang="en-US" dirty="0">
                              <a:sym typeface="Symbol" panose="05050102010706020507" pitchFamily="18" charset="2"/>
                            </a:rPr>
                            <a:t>K</a:t>
                          </a:r>
                          <a:r>
                            <a:rPr lang="en-US" baseline="30000" dirty="0">
                              <a:sym typeface="Symbol" panose="05050102010706020507" pitchFamily="18" charset="2"/>
                            </a:rPr>
                            <a:t>27</a:t>
                          </a:r>
                          <a:r>
                            <a:rPr lang="en-US" dirty="0">
                              <a:sym typeface="Symbol" panose="05050102010706020507" pitchFamily="18" charset="2"/>
                            </a:rPr>
                            <a:t></a:t>
                          </a:r>
                        </a:p>
                        <a:p>
                          <a:pPr algn="ctr">
                            <a:lnSpc>
                              <a:spcPct val="130000"/>
                            </a:lnSpc>
                          </a:pPr>
                          <a:r>
                            <a:rPr lang="en-US" dirty="0">
                              <a:sym typeface="Symbol" panose="05050102010706020507" pitchFamily="18" charset="2"/>
                            </a:rPr>
                            <a:t>F</a:t>
                          </a:r>
                          <a:r>
                            <a:rPr lang="en-US" baseline="30000" dirty="0">
                              <a:sym typeface="Symbol" panose="05050102010706020507" pitchFamily="18" charset="2"/>
                            </a:rPr>
                            <a:t>36</a:t>
                          </a:r>
                          <a:endParaRPr lang="en-US" baseline="30000" dirty="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B</a:t>
                          </a:r>
                          <a:r>
                            <a:rPr lang="en-US" baseline="30000" dirty="0">
                              <a:sym typeface="Symbol" panose="05050102010706020507" pitchFamily="18" charset="2"/>
                            </a:rPr>
                            <a:t>16</a:t>
                          </a:r>
                          <a:r>
                            <a:rPr lang="en-US" baseline="0" dirty="0">
                              <a:sym typeface="Symbol" panose="05050102010706020507" pitchFamily="18" charset="2"/>
                            </a:rPr>
                            <a:t>, </a:t>
                          </a:r>
                          <a:r>
                            <a:rPr lang="en-US" dirty="0">
                              <a:sym typeface="Symbol" panose="05050102010706020507" pitchFamily="18" charset="2"/>
                            </a:rPr>
                            <a:t>K</a:t>
                          </a:r>
                          <a:r>
                            <a:rPr lang="en-US" baseline="30000" dirty="0">
                              <a:sym typeface="Symbol" panose="05050102010706020507" pitchFamily="18" charset="2"/>
                            </a:rPr>
                            <a:t>27</a:t>
                          </a:r>
                          <a:r>
                            <a:rPr lang="en-US" dirty="0"/>
                            <a:t>, </a:t>
                          </a:r>
                          <a:r>
                            <a:rPr lang="en-US" dirty="0">
                              <a:sym typeface="Symbol" panose="05050102010706020507" pitchFamily="18" charset="2"/>
                            </a:rPr>
                            <a:t>F</a:t>
                          </a:r>
                          <a:r>
                            <a:rPr lang="en-US" baseline="30000" dirty="0">
                              <a:sym typeface="Symbol" panose="05050102010706020507" pitchFamily="18" charset="2"/>
                            </a:rPr>
                            <a:t>36</a:t>
                          </a:r>
                          <a:r>
                            <a:rPr lang="en-US" baseline="0" dirty="0">
                              <a:sym typeface="Symbol" panose="05050102010706020507" pitchFamily="18" charset="2"/>
                            </a:rPr>
                            <a:t>, </a:t>
                          </a: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endParaRPr lang="en-VN"/>
                        </a:p>
                      </a:txBody>
                      <a:tcPr anchor="ctr">
                        <a:blipFill>
                          <a:blip r:embed="rId4"/>
                          <a:stretch>
                            <a:fillRect l="-996800" t="-37079" r="-1600" b="-4869"/>
                          </a:stretch>
                        </a:blipFill>
                      </a:tcPr>
                    </a:tc>
                    <a:extLst>
                      <a:ext uri="{0D108BD9-81ED-4DB2-BD59-A6C34878D82A}">
                        <a16:rowId xmlns:a16="http://schemas.microsoft.com/office/drawing/2014/main" val="2396425379"/>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11" name="Table 12">
            <a:extLst>
              <a:ext uri="{FF2B5EF4-FFF2-40B4-BE49-F238E27FC236}">
                <a16:creationId xmlns:a16="http://schemas.microsoft.com/office/drawing/2014/main" id="{E9821B2B-8D49-B801-846D-6F531F99ADAC}"/>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3" name="Table 12">
            <a:extLst>
              <a:ext uri="{FF2B5EF4-FFF2-40B4-BE49-F238E27FC236}">
                <a16:creationId xmlns:a16="http://schemas.microsoft.com/office/drawing/2014/main" id="{229E3FD6-D8E3-81E1-9FC5-1C76AF69C11C}"/>
              </a:ext>
            </a:extLst>
          </p:cNvPr>
          <p:cNvGraphicFramePr>
            <a:graphicFrameLocks noGrp="1"/>
          </p:cNvGraphicFramePr>
          <p:nvPr>
            <p:extLst>
              <p:ext uri="{D42A27DB-BD31-4B8C-83A1-F6EECF244321}">
                <p14:modId xmlns:p14="http://schemas.microsoft.com/office/powerpoint/2010/main" val="474094267"/>
              </p:ext>
            </p:extLst>
          </p:nvPr>
        </p:nvGraphicFramePr>
        <p:xfrm>
          <a:off x="12070922" y="745047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625902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798873755"/>
                  </p:ext>
                </p:extLst>
              </p:nvPr>
            </p:nvGraphicFramePr>
            <p:xfrm>
              <a:off x="513556" y="2451100"/>
              <a:ext cx="17383628" cy="290696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7</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=16&lt;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K</a:t>
                          </a:r>
                          <a:r>
                            <a:rPr lang="en-US" baseline="30000" dirty="0">
                              <a:sym typeface="Symbol" panose="05050102010706020507" pitchFamily="18" charset="2"/>
                            </a:rPr>
                            <a:t>27</a:t>
                          </a:r>
                          <a:r>
                            <a:rPr lang="en-US" dirty="0"/>
                            <a:t>, </a:t>
                          </a:r>
                          <a:r>
                            <a:rPr lang="en-US" dirty="0">
                              <a:sym typeface="Symbol" panose="05050102010706020507" pitchFamily="18" charset="2"/>
                            </a:rPr>
                            <a:t>F</a:t>
                          </a:r>
                          <a:r>
                            <a:rPr lang="en-US" baseline="30000" dirty="0">
                              <a:sym typeface="Symbol" panose="05050102010706020507" pitchFamily="18" charset="2"/>
                            </a:rPr>
                            <a:t>36</a:t>
                          </a:r>
                          <a:r>
                            <a:rPr lang="en-US" baseline="0" dirty="0">
                              <a:sym typeface="Symbol" panose="05050102010706020507" pitchFamily="18" charset="2"/>
                            </a:rPr>
                            <a:t>, </a:t>
                          </a: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8</a:t>
                          </a:r>
                        </a:p>
                      </a:txBody>
                      <a:tcPr anchor="ctr"/>
                    </a:tc>
                    <a:tc>
                      <a:txBody>
                        <a:bodyPr/>
                        <a:lstStyle/>
                        <a:p>
                          <a:pPr algn="ctr">
                            <a:lnSpc>
                              <a:spcPct val="130000"/>
                            </a:lnSpc>
                          </a:pPr>
                          <a:r>
                            <a:rPr lang="en-US" dirty="0"/>
                            <a:t>K</a:t>
                          </a:r>
                        </a:p>
                      </a:txBody>
                      <a:tcPr anchor="ctr"/>
                    </a:tc>
                    <a:tc>
                      <a:txBody>
                        <a:bodyPr/>
                        <a:lstStyle/>
                        <a:p>
                          <a:pPr algn="ctr">
                            <a:lnSpc>
                              <a:spcPct val="130000"/>
                            </a:lnSpc>
                          </a:pPr>
                          <a:endParaRPr lang="en-US" dirty="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𝐾</m:t>
                                    </m:r>
                                  </m:e>
                                </m:d>
                                <m:r>
                                  <a:rPr lang="en-US" b="0" i="1" smtClean="0">
                                    <a:latin typeface="Cambria Math" panose="02040503050406030204" pitchFamily="18" charset="0"/>
                                    <a:ea typeface="Cambria Math" panose="02040503050406030204" pitchFamily="18" charset="0"/>
                                  </a:rPr>
                                  <m:t>=27&gt;</m:t>
                                </m:r>
                                <m:r>
                                  <a:rPr lang="en-US" b="0" i="1" smtClean="0">
                                    <a:latin typeface="Cambria Math" panose="02040503050406030204" pitchFamily="18" charset="0"/>
                                    <a:ea typeface="Cambria Math" panose="02040503050406030204" pitchFamily="18" charset="0"/>
                                  </a:rPr>
                                  <m:t>𝑚𝑖𝑛</m:t>
                                </m:r>
                              </m:oMath>
                            </m:oMathPara>
                          </a14:m>
                          <a:endParaRPr lang="en-US" dirty="0"/>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F</a:t>
                          </a:r>
                          <a:r>
                            <a:rPr lang="en-US" baseline="30000" dirty="0">
                              <a:sym typeface="Symbol" panose="05050102010706020507" pitchFamily="18" charset="2"/>
                            </a:rPr>
                            <a:t>36</a:t>
                          </a:r>
                          <a:r>
                            <a:rPr lang="en-US" dirty="0"/>
                            <a:t>, </a:t>
                          </a: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dirty="0"/>
                        </a:p>
                      </a:txBody>
                      <a:tcPr anchor="ctr"/>
                    </a:tc>
                    <a:extLst>
                      <a:ext uri="{0D108BD9-81ED-4DB2-BD59-A6C34878D82A}">
                        <a16:rowId xmlns:a16="http://schemas.microsoft.com/office/drawing/2014/main" val="2396425379"/>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798873755"/>
                  </p:ext>
                </p:extLst>
              </p:nvPr>
            </p:nvGraphicFramePr>
            <p:xfrm>
              <a:off x="513556" y="2451100"/>
              <a:ext cx="17383628" cy="290696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7</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endParaRPr lang="en-VN"/>
                        </a:p>
                      </a:txBody>
                      <a:tcPr anchor="ctr">
                        <a:blipFill>
                          <a:blip r:embed="rId4"/>
                          <a:stretch>
                            <a:fillRect l="-231868" t="-52747" r="-171062" b="-115385"/>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K</a:t>
                          </a:r>
                          <a:r>
                            <a:rPr lang="en-US" baseline="30000" dirty="0">
                              <a:sym typeface="Symbol" panose="05050102010706020507" pitchFamily="18" charset="2"/>
                            </a:rPr>
                            <a:t>27</a:t>
                          </a:r>
                          <a:r>
                            <a:rPr lang="en-US" dirty="0"/>
                            <a:t>, </a:t>
                          </a:r>
                          <a:r>
                            <a:rPr lang="en-US" dirty="0">
                              <a:sym typeface="Symbol" panose="05050102010706020507" pitchFamily="18" charset="2"/>
                            </a:rPr>
                            <a:t>F</a:t>
                          </a:r>
                          <a:r>
                            <a:rPr lang="en-US" baseline="30000" dirty="0">
                              <a:sym typeface="Symbol" panose="05050102010706020507" pitchFamily="18" charset="2"/>
                            </a:rPr>
                            <a:t>36</a:t>
                          </a:r>
                          <a:r>
                            <a:rPr lang="en-US" baseline="0" dirty="0">
                              <a:sym typeface="Symbol" panose="05050102010706020507" pitchFamily="18" charset="2"/>
                            </a:rPr>
                            <a:t>, </a:t>
                          </a: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endParaRPr lang="en-VN"/>
                        </a:p>
                      </a:txBody>
                      <a:tcPr anchor="ctr">
                        <a:blipFill>
                          <a:blip r:embed="rId4"/>
                          <a:stretch>
                            <a:fillRect l="-996800" t="-52747" r="-1600" b="-115385"/>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8</a:t>
                          </a:r>
                        </a:p>
                      </a:txBody>
                      <a:tcPr anchor="ctr"/>
                    </a:tc>
                    <a:tc>
                      <a:txBody>
                        <a:bodyPr/>
                        <a:lstStyle/>
                        <a:p>
                          <a:pPr algn="ctr">
                            <a:lnSpc>
                              <a:spcPct val="130000"/>
                            </a:lnSpc>
                          </a:pPr>
                          <a:r>
                            <a:rPr lang="en-US" dirty="0"/>
                            <a:t>K</a:t>
                          </a:r>
                        </a:p>
                      </a:txBody>
                      <a:tcPr anchor="ctr"/>
                    </a:tc>
                    <a:tc>
                      <a:txBody>
                        <a:bodyPr/>
                        <a:lstStyle/>
                        <a:p>
                          <a:pPr algn="ctr">
                            <a:lnSpc>
                              <a:spcPct val="130000"/>
                            </a:lnSpc>
                          </a:pPr>
                          <a:endParaRPr lang="en-US" dirty="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VN"/>
                        </a:p>
                      </a:txBody>
                      <a:tcPr anchor="ctr">
                        <a:blipFill>
                          <a:blip r:embed="rId4"/>
                          <a:stretch>
                            <a:fillRect l="-231868" t="-152747" r="-171062" b="-15385"/>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F</a:t>
                          </a:r>
                          <a:r>
                            <a:rPr lang="en-US" baseline="30000" dirty="0">
                              <a:sym typeface="Symbol" panose="05050102010706020507" pitchFamily="18" charset="2"/>
                            </a:rPr>
                            <a:t>36</a:t>
                          </a:r>
                          <a:r>
                            <a:rPr lang="en-US" dirty="0"/>
                            <a:t>, </a:t>
                          </a: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endParaRPr lang="en-VN"/>
                        </a:p>
                      </a:txBody>
                      <a:tcPr anchor="ctr">
                        <a:blipFill>
                          <a:blip r:embed="rId4"/>
                          <a:stretch>
                            <a:fillRect l="-996800" t="-152747" r="-1600" b="-15385"/>
                          </a:stretch>
                        </a:blipFill>
                      </a:tcPr>
                    </a:tc>
                    <a:extLst>
                      <a:ext uri="{0D108BD9-81ED-4DB2-BD59-A6C34878D82A}">
                        <a16:rowId xmlns:a16="http://schemas.microsoft.com/office/drawing/2014/main" val="2396425379"/>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8" name="Table 12">
            <a:extLst>
              <a:ext uri="{FF2B5EF4-FFF2-40B4-BE49-F238E27FC236}">
                <a16:creationId xmlns:a16="http://schemas.microsoft.com/office/drawing/2014/main" id="{10F1B2FB-11DD-A12A-A245-538A42BD8878}"/>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9" name="Table 12">
            <a:extLst>
              <a:ext uri="{FF2B5EF4-FFF2-40B4-BE49-F238E27FC236}">
                <a16:creationId xmlns:a16="http://schemas.microsoft.com/office/drawing/2014/main" id="{659FC75B-CBE7-5CDE-F058-F3DAF60C831D}"/>
              </a:ext>
            </a:extLst>
          </p:cNvPr>
          <p:cNvGraphicFramePr>
            <a:graphicFrameLocks noGrp="1"/>
          </p:cNvGraphicFramePr>
          <p:nvPr>
            <p:extLst>
              <p:ext uri="{D42A27DB-BD31-4B8C-83A1-F6EECF244321}">
                <p14:modId xmlns:p14="http://schemas.microsoft.com/office/powerpoint/2010/main" val="865224920"/>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999542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836277408"/>
                  </p:ext>
                </p:extLst>
              </p:nvPr>
            </p:nvGraphicFramePr>
            <p:xfrm>
              <a:off x="513556" y="2451100"/>
              <a:ext cx="17383628" cy="290696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9</a:t>
                          </a:r>
                        </a:p>
                      </a:txBody>
                      <a:tcPr anchor="ctr"/>
                    </a:tc>
                    <a:tc>
                      <a:txBody>
                        <a:bodyPr/>
                        <a:lstStyle/>
                        <a:p>
                          <a:pPr algn="ctr">
                            <a:lnSpc>
                              <a:spcPct val="130000"/>
                            </a:lnSpc>
                          </a:pPr>
                          <a:r>
                            <a:rPr lang="en-US" dirty="0"/>
                            <a:t>F</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𝐹</m:t>
                                    </m:r>
                                  </m:e>
                                </m:d>
                                <m:r>
                                  <a:rPr lang="en-US" b="0" i="1" smtClean="0">
                                    <a:latin typeface="Cambria Math" panose="02040503050406030204" pitchFamily="18" charset="0"/>
                                    <a:ea typeface="Cambria Math" panose="02040503050406030204" pitchFamily="18" charset="0"/>
                                  </a:rPr>
                                  <m:t>=36&gt;</m:t>
                                </m:r>
                                <m:r>
                                  <a:rPr lang="en-US" b="0" i="1" smtClean="0">
                                    <a:latin typeface="Cambria Math" panose="02040503050406030204" pitchFamily="18" charset="0"/>
                                    <a:ea typeface="Cambria Math" panose="02040503050406030204" pitchFamily="18" charset="0"/>
                                  </a:rPr>
                                  <m:t>𝑚𝑖𝑛</m:t>
                                </m:r>
                              </m:oMath>
                            </m:oMathPara>
                          </a14:m>
                          <a:endParaRPr lang="en-US" dirty="0"/>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10</a:t>
                          </a:r>
                        </a:p>
                      </a:txBody>
                      <a:tcPr anchor="ctr"/>
                    </a:tc>
                    <a:tc>
                      <a:txBody>
                        <a:bodyPr/>
                        <a:lstStyle/>
                        <a:p>
                          <a:pPr algn="ctr">
                            <a:lnSpc>
                              <a:spcPct val="130000"/>
                            </a:lnSpc>
                          </a:pPr>
                          <a:r>
                            <a:rPr lang="en-US"/>
                            <a:t>A</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r>
                                  <a:rPr lang="en-US" b="0" i="1" smtClean="0">
                                    <a:latin typeface="Cambria Math" panose="02040503050406030204" pitchFamily="18" charset="0"/>
                                    <a:ea typeface="Cambria Math" panose="02040503050406030204" pitchFamily="18" charset="0"/>
                                  </a:rPr>
                                  <m:t>=19&gt;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dirty="0"/>
                        </a:p>
                      </a:txBody>
                      <a:tcPr anchor="ctr"/>
                    </a:tc>
                    <a:extLst>
                      <a:ext uri="{0D108BD9-81ED-4DB2-BD59-A6C34878D82A}">
                        <a16:rowId xmlns:a16="http://schemas.microsoft.com/office/drawing/2014/main" val="2396425379"/>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836277408"/>
                  </p:ext>
                </p:extLst>
              </p:nvPr>
            </p:nvGraphicFramePr>
            <p:xfrm>
              <a:off x="513556" y="2451100"/>
              <a:ext cx="17383628" cy="290696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9</a:t>
                          </a:r>
                        </a:p>
                      </a:txBody>
                      <a:tcPr anchor="ctr"/>
                    </a:tc>
                    <a:tc>
                      <a:txBody>
                        <a:bodyPr/>
                        <a:lstStyle/>
                        <a:p>
                          <a:pPr algn="ctr">
                            <a:lnSpc>
                              <a:spcPct val="130000"/>
                            </a:lnSpc>
                          </a:pPr>
                          <a:r>
                            <a:rPr lang="en-US" dirty="0"/>
                            <a:t>F</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VN"/>
                        </a:p>
                      </a:txBody>
                      <a:tcPr anchor="ctr">
                        <a:blipFill>
                          <a:blip r:embed="rId4"/>
                          <a:stretch>
                            <a:fillRect l="-231868" t="-52747" r="-171062" b="-115385"/>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endParaRPr lang="en-VN"/>
                        </a:p>
                      </a:txBody>
                      <a:tcPr anchor="ctr">
                        <a:blipFill>
                          <a:blip r:embed="rId4"/>
                          <a:stretch>
                            <a:fillRect l="-996800" t="-52747" r="-1600" b="-115385"/>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10</a:t>
                          </a:r>
                        </a:p>
                      </a:txBody>
                      <a:tcPr anchor="ctr"/>
                    </a:tc>
                    <a:tc>
                      <a:txBody>
                        <a:bodyPr/>
                        <a:lstStyle/>
                        <a:p>
                          <a:pPr algn="ctr">
                            <a:lnSpc>
                              <a:spcPct val="130000"/>
                            </a:lnSpc>
                          </a:pPr>
                          <a:r>
                            <a:rPr lang="en-US"/>
                            <a:t>A</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VN"/>
                        </a:p>
                      </a:txBody>
                      <a:tcPr anchor="ctr">
                        <a:blipFill>
                          <a:blip r:embed="rId4"/>
                          <a:stretch>
                            <a:fillRect l="-231868" t="-152747" r="-171062" b="-15385"/>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VN"/>
                        </a:p>
                      </a:txBody>
                      <a:tcPr anchor="ctr">
                        <a:blipFill>
                          <a:blip r:embed="rId4"/>
                          <a:stretch>
                            <a:fillRect l="-996800" t="-152747" r="-1600" b="-15385"/>
                          </a:stretch>
                        </a:blipFill>
                      </a:tcPr>
                    </a:tc>
                    <a:extLst>
                      <a:ext uri="{0D108BD9-81ED-4DB2-BD59-A6C34878D82A}">
                        <a16:rowId xmlns:a16="http://schemas.microsoft.com/office/drawing/2014/main" val="2396425379"/>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8" name="Table 12">
            <a:extLst>
              <a:ext uri="{FF2B5EF4-FFF2-40B4-BE49-F238E27FC236}">
                <a16:creationId xmlns:a16="http://schemas.microsoft.com/office/drawing/2014/main" id="{59E310A7-DDED-A562-5F07-07493E303664}"/>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9" name="Table 12">
            <a:extLst>
              <a:ext uri="{FF2B5EF4-FFF2-40B4-BE49-F238E27FC236}">
                <a16:creationId xmlns:a16="http://schemas.microsoft.com/office/drawing/2014/main" id="{13E4B6A9-5CB0-2C99-AC7A-A7EBBF991FA6}"/>
              </a:ext>
            </a:extLst>
          </p:cNvPr>
          <p:cNvGraphicFramePr>
            <a:graphicFrameLocks noGrp="1"/>
          </p:cNvGraphicFramePr>
          <p:nvPr>
            <p:extLst>
              <p:ext uri="{D42A27DB-BD31-4B8C-83A1-F6EECF244321}">
                <p14:modId xmlns:p14="http://schemas.microsoft.com/office/powerpoint/2010/main" val="865224920"/>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4178954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27901536"/>
                  </p:ext>
                </p:extLst>
              </p:nvPr>
            </p:nvGraphicFramePr>
            <p:xfrm>
              <a:off x="513556" y="2451100"/>
              <a:ext cx="17383628" cy="3505202"/>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11</a:t>
                          </a:r>
                        </a:p>
                      </a:txBody>
                      <a:tcPr anchor="ctr"/>
                    </a:tc>
                    <a:tc>
                      <a:txBody>
                        <a:bodyPr/>
                        <a:lstStyle/>
                        <a:p>
                          <a:pPr algn="ctr">
                            <a:lnSpc>
                              <a:spcPct val="130000"/>
                            </a:lnSpc>
                          </a:pPr>
                          <a:r>
                            <a:rPr lang="en-US"/>
                            <a:t>H</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𝐻</m:t>
                                    </m:r>
                                  </m:e>
                                </m:d>
                                <m:r>
                                  <a:rPr lang="en-US" b="0" i="1" smtClean="0">
                                    <a:latin typeface="Cambria Math" panose="02040503050406030204" pitchFamily="18" charset="0"/>
                                    <a:ea typeface="Cambria Math" panose="02040503050406030204" pitchFamily="18" charset="0"/>
                                  </a:rPr>
                                  <m:t>=19&gt;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12</a:t>
                          </a:r>
                        </a:p>
                      </a:txBody>
                      <a:tcPr anchor="ctr"/>
                    </a:tc>
                    <a:tc>
                      <a:txBody>
                        <a:bodyPr/>
                        <a:lstStyle/>
                        <a:p>
                          <a:pPr algn="ctr">
                            <a:lnSpc>
                              <a:spcPct val="130000"/>
                            </a:lnSpc>
                          </a:pPr>
                          <a:r>
                            <a:rPr lang="en-US"/>
                            <a:t>F</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𝐹</m:t>
                                    </m:r>
                                  </m:e>
                                </m:d>
                                <m:r>
                                  <a:rPr lang="en-US" b="0" i="1" smtClean="0">
                                    <a:latin typeface="Cambria Math" panose="02040503050406030204" pitchFamily="18" charset="0"/>
                                    <a:ea typeface="Cambria Math" panose="02040503050406030204" pitchFamily="18" charset="0"/>
                                  </a:rPr>
                                  <m:t>=33&gt;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2396425379"/>
                      </a:ext>
                    </a:extLst>
                  </a:tr>
                  <a:tr h="246760">
                    <a:tc>
                      <a:txBody>
                        <a:bodyPr/>
                        <a:lstStyle/>
                        <a:p>
                          <a:pPr algn="ctr">
                            <a:lnSpc>
                              <a:spcPct val="130000"/>
                            </a:lnSpc>
                          </a:pPr>
                          <a:r>
                            <a:rPr lang="en-US"/>
                            <a:t>13</a:t>
                          </a:r>
                        </a:p>
                      </a:txBody>
                      <a:tcPr anchor="ctr"/>
                    </a:tc>
                    <a:tc>
                      <a:txBody>
                        <a:bodyPr/>
                        <a:lstStyle/>
                        <a:p>
                          <a:pPr algn="ctr">
                            <a:lnSpc>
                              <a:spcPct val="130000"/>
                            </a:lnSpc>
                          </a:pPr>
                          <a:r>
                            <a:rPr lang="en-US">
                              <a:sym typeface="Symbol" panose="05050102010706020507" pitchFamily="18" charset="2"/>
                            </a:rPr>
                            <a:t>TRUE</a:t>
                          </a:r>
                          <a:endParaRPr lang="en-US"/>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577630990"/>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27901536"/>
                  </p:ext>
                </p:extLst>
              </p:nvPr>
            </p:nvGraphicFramePr>
            <p:xfrm>
              <a:off x="513556" y="2451100"/>
              <a:ext cx="17383628" cy="3505202"/>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11</a:t>
                          </a:r>
                        </a:p>
                      </a:txBody>
                      <a:tcPr anchor="ctr"/>
                    </a:tc>
                    <a:tc>
                      <a:txBody>
                        <a:bodyPr/>
                        <a:lstStyle/>
                        <a:p>
                          <a:pPr algn="ctr">
                            <a:lnSpc>
                              <a:spcPct val="130000"/>
                            </a:lnSpc>
                          </a:pPr>
                          <a:r>
                            <a:rPr lang="en-US"/>
                            <a:t>H</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US"/>
                        </a:p>
                      </a:txBody>
                      <a:tcPr anchor="ctr">
                        <a:blipFill>
                          <a:blip r:embed="rId4"/>
                          <a:stretch>
                            <a:fillRect l="-232275" t="-52105" r="-171781" b="-165263"/>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33</a:t>
                          </a:r>
                        </a:p>
                      </a:txBody>
                      <a:tcPr anchor="ctr"/>
                    </a:tc>
                    <a:tc>
                      <a:txBody>
                        <a:bodyPr/>
                        <a:lstStyle/>
                        <a:p>
                          <a:endParaRPr lang="en-US"/>
                        </a:p>
                      </a:txBody>
                      <a:tcPr anchor="ctr">
                        <a:blipFill>
                          <a:blip r:embed="rId4"/>
                          <a:stretch>
                            <a:fillRect l="-997308" t="-52105" r="-1923" b="-165263"/>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12</a:t>
                          </a:r>
                        </a:p>
                      </a:txBody>
                      <a:tcPr anchor="ctr"/>
                    </a:tc>
                    <a:tc>
                      <a:txBody>
                        <a:bodyPr/>
                        <a:lstStyle/>
                        <a:p>
                          <a:pPr algn="ctr">
                            <a:lnSpc>
                              <a:spcPct val="130000"/>
                            </a:lnSpc>
                          </a:pPr>
                          <a:r>
                            <a:rPr lang="en-US"/>
                            <a:t>F</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US"/>
                        </a:p>
                      </a:txBody>
                      <a:tcPr anchor="ctr">
                        <a:blipFill>
                          <a:blip r:embed="rId4"/>
                          <a:stretch>
                            <a:fillRect l="-232275" t="-152105" r="-171781" b="-65263"/>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endParaRPr lang="en-US"/>
                        </a:p>
                      </a:txBody>
                      <a:tcPr anchor="ctr">
                        <a:blipFill>
                          <a:blip r:embed="rId4"/>
                          <a:stretch>
                            <a:fillRect l="-997308" t="-152105" r="-1923" b="-65263"/>
                          </a:stretch>
                        </a:blipFill>
                      </a:tcPr>
                    </a:tc>
                    <a:extLst>
                      <a:ext uri="{0D108BD9-81ED-4DB2-BD59-A6C34878D82A}">
                        <a16:rowId xmlns:a16="http://schemas.microsoft.com/office/drawing/2014/main" val="2396425379"/>
                      </a:ext>
                    </a:extLst>
                  </a:tr>
                  <a:tr h="598234">
                    <a:tc>
                      <a:txBody>
                        <a:bodyPr/>
                        <a:lstStyle/>
                        <a:p>
                          <a:pPr algn="ctr">
                            <a:lnSpc>
                              <a:spcPct val="130000"/>
                            </a:lnSpc>
                          </a:pPr>
                          <a:r>
                            <a:rPr lang="en-US"/>
                            <a:t>13</a:t>
                          </a:r>
                        </a:p>
                      </a:txBody>
                      <a:tcPr anchor="ctr"/>
                    </a:tc>
                    <a:tc>
                      <a:txBody>
                        <a:bodyPr/>
                        <a:lstStyle/>
                        <a:p>
                          <a:pPr algn="ctr">
                            <a:lnSpc>
                              <a:spcPct val="130000"/>
                            </a:lnSpc>
                          </a:pPr>
                          <a:r>
                            <a:rPr lang="en-US">
                              <a:sym typeface="Symbol" panose="05050102010706020507" pitchFamily="18" charset="2"/>
                            </a:rPr>
                            <a:t>TRUE</a:t>
                          </a:r>
                          <a:endParaRPr lang="en-US"/>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577630990"/>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8" name="Table 12">
            <a:extLst>
              <a:ext uri="{FF2B5EF4-FFF2-40B4-BE49-F238E27FC236}">
                <a16:creationId xmlns:a16="http://schemas.microsoft.com/office/drawing/2014/main" id="{C007F736-B430-452D-B7C9-512184FE1480}"/>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9" name="Table 12">
            <a:extLst>
              <a:ext uri="{FF2B5EF4-FFF2-40B4-BE49-F238E27FC236}">
                <a16:creationId xmlns:a16="http://schemas.microsoft.com/office/drawing/2014/main" id="{CD082440-1354-3D49-6305-C1B28676FA1D}"/>
              </a:ext>
            </a:extLst>
          </p:cNvPr>
          <p:cNvGraphicFramePr>
            <a:graphicFrameLocks noGrp="1"/>
          </p:cNvGraphicFramePr>
          <p:nvPr>
            <p:extLst>
              <p:ext uri="{D42A27DB-BD31-4B8C-83A1-F6EECF244321}">
                <p14:modId xmlns:p14="http://schemas.microsoft.com/office/powerpoint/2010/main" val="865224920"/>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dirty="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dirty="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10548407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76096" y="2564912"/>
            <a:ext cx="883386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Áp dụng thuật toán nh</a:t>
            </a:r>
            <a:r>
              <a:rPr lang="en-US" sz="4000" spc="-5"/>
              <a:t>ánh </a:t>
            </a:r>
            <a:r>
              <a:rPr lang="vi-VN" sz="4000" spc="-5"/>
              <a:t>cận</a:t>
            </a:r>
            <a:r>
              <a:rPr lang="en-US" sz="4000" spc="-5"/>
              <a:t> </a:t>
            </a:r>
            <a:r>
              <a:rPr lang="vi-VN" sz="4000" spc="-5"/>
              <a:t>để tìm đường đi ngắn nhất từ đỉnh </a:t>
            </a:r>
            <a:r>
              <a:rPr lang="en-US" sz="4000" spc="-5"/>
              <a:t>A</a:t>
            </a:r>
            <a:r>
              <a:rPr lang="vi-VN" sz="4000" spc="-5"/>
              <a:t> </a:t>
            </a:r>
            <a:r>
              <a:rPr lang="vi-VN" sz="4000" spc="-5">
                <a:sym typeface="Symbol" panose="05050102010706020507" pitchFamily="18" charset="2"/>
              </a:rPr>
              <a:t></a:t>
            </a:r>
            <a:r>
              <a:rPr lang="vi-VN" sz="4000" spc="-5"/>
              <a:t> </a:t>
            </a:r>
            <a:r>
              <a:rPr lang="en-US" sz="4000" spc="-5"/>
              <a:t>I</a:t>
            </a:r>
            <a:r>
              <a:rPr lang="vi-VN" sz="4000" spc="-5"/>
              <a:t>, với các ước lượng heuristic của các trạng thái so với trạng thái đích được cho </a:t>
            </a:r>
            <a:r>
              <a:rPr lang="en-US" sz="4000" spc="-5"/>
              <a:t>ở Bảng</a:t>
            </a:r>
            <a:r>
              <a:rPr lang="vi-VN" sz="4000" spc="-5"/>
              <a:t>.</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806236472"/>
              </p:ext>
            </p:extLst>
          </p:nvPr>
        </p:nvGraphicFramePr>
        <p:xfrm>
          <a:off x="11058756" y="8867542"/>
          <a:ext cx="7149168" cy="140208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3045918836"/>
                    </a:ext>
                  </a:extLst>
                </a:gridCol>
              </a:tblGrid>
              <a:tr h="370840">
                <a:tc>
                  <a:txBody>
                    <a:bodyPr/>
                    <a:lstStyle/>
                    <a:p>
                      <a:pPr algn="ctr"/>
                      <a:r>
                        <a:rPr lang="en-US" sz="4000"/>
                        <a:t>A</a:t>
                      </a:r>
                    </a:p>
                  </a:txBody>
                  <a:tcPr/>
                </a:tc>
                <a:tc>
                  <a:txBody>
                    <a:bodyPr/>
                    <a:lstStyle/>
                    <a:p>
                      <a:pPr algn="ctr"/>
                      <a:r>
                        <a:rPr lang="en-US" sz="4000"/>
                        <a:t>B</a:t>
                      </a:r>
                    </a:p>
                  </a:txBody>
                  <a:tcPr/>
                </a:tc>
                <a:tc>
                  <a:txBody>
                    <a:bodyPr/>
                    <a:lstStyle/>
                    <a:p>
                      <a:pPr algn="ctr"/>
                      <a:r>
                        <a:rPr lang="en-US" sz="4000"/>
                        <a:t>C</a:t>
                      </a:r>
                    </a:p>
                  </a:txBody>
                  <a:tcPr/>
                </a:tc>
                <a:tc>
                  <a:txBody>
                    <a:bodyPr/>
                    <a:lstStyle/>
                    <a:p>
                      <a:pPr algn="ctr"/>
                      <a:r>
                        <a:rPr lang="en-US" sz="4000"/>
                        <a:t>D</a:t>
                      </a:r>
                    </a:p>
                  </a:txBody>
                  <a:tcPr/>
                </a:tc>
                <a:tc>
                  <a:txBody>
                    <a:bodyPr/>
                    <a:lstStyle/>
                    <a:p>
                      <a:pPr algn="ctr"/>
                      <a:r>
                        <a:rPr lang="en-US" sz="4000"/>
                        <a:t>E</a:t>
                      </a:r>
                    </a:p>
                  </a:txBody>
                  <a:tcPr/>
                </a:tc>
                <a:tc>
                  <a:txBody>
                    <a:bodyPr/>
                    <a:lstStyle/>
                    <a:p>
                      <a:pPr algn="ctr"/>
                      <a:r>
                        <a:rPr lang="en-US" sz="4000"/>
                        <a:t>F</a:t>
                      </a:r>
                    </a:p>
                  </a:txBody>
                  <a:tcPr/>
                </a:tc>
                <a:tc>
                  <a:txBody>
                    <a:bodyPr/>
                    <a:lstStyle/>
                    <a:p>
                      <a:pPr algn="ctr"/>
                      <a:r>
                        <a:rPr lang="en-US" sz="4000"/>
                        <a:t>G</a:t>
                      </a:r>
                    </a:p>
                  </a:txBody>
                  <a:tcPr/>
                </a:tc>
                <a:tc>
                  <a:txBody>
                    <a:bodyPr/>
                    <a:lstStyle/>
                    <a:p>
                      <a:pPr algn="ctr"/>
                      <a:r>
                        <a:rPr lang="en-US" sz="4000"/>
                        <a:t>H</a:t>
                      </a:r>
                    </a:p>
                  </a:txBody>
                  <a:tcPr/>
                </a:tc>
                <a:extLst>
                  <a:ext uri="{0D108BD9-81ED-4DB2-BD59-A6C34878D82A}">
                    <a16:rowId xmlns:a16="http://schemas.microsoft.com/office/drawing/2014/main" val="3005434446"/>
                  </a:ext>
                </a:extLst>
              </a:tr>
              <a:tr h="370840">
                <a:tc>
                  <a:txBody>
                    <a:bodyPr/>
                    <a:lstStyle/>
                    <a:p>
                      <a:pPr algn="ctr"/>
                      <a:r>
                        <a:rPr lang="en-US" sz="4000"/>
                        <a:t>20</a:t>
                      </a:r>
                    </a:p>
                  </a:txBody>
                  <a:tcPr/>
                </a:tc>
                <a:tc>
                  <a:txBody>
                    <a:bodyPr/>
                    <a:lstStyle/>
                    <a:p>
                      <a:pPr algn="ctr"/>
                      <a:r>
                        <a:rPr lang="en-US" sz="4000"/>
                        <a:t>5</a:t>
                      </a:r>
                    </a:p>
                  </a:txBody>
                  <a:tcPr/>
                </a:tc>
                <a:tc>
                  <a:txBody>
                    <a:bodyPr/>
                    <a:lstStyle/>
                    <a:p>
                      <a:pPr algn="ctr"/>
                      <a:r>
                        <a:rPr lang="en-US" sz="4000"/>
                        <a:t>7</a:t>
                      </a:r>
                    </a:p>
                  </a:txBody>
                  <a:tcPr/>
                </a:tc>
                <a:tc>
                  <a:txBody>
                    <a:bodyPr/>
                    <a:lstStyle/>
                    <a:p>
                      <a:pPr algn="ctr"/>
                      <a:r>
                        <a:rPr lang="en-US" sz="4000"/>
                        <a:t>6</a:t>
                      </a:r>
                    </a:p>
                  </a:txBody>
                  <a:tcPr/>
                </a:tc>
                <a:tc>
                  <a:txBody>
                    <a:bodyPr/>
                    <a:lstStyle/>
                    <a:p>
                      <a:pPr algn="ctr"/>
                      <a:r>
                        <a:rPr lang="en-US" sz="4000"/>
                        <a:t>9</a:t>
                      </a:r>
                    </a:p>
                  </a:txBody>
                  <a:tcPr/>
                </a:tc>
                <a:tc>
                  <a:txBody>
                    <a:bodyPr/>
                    <a:lstStyle/>
                    <a:p>
                      <a:pPr algn="ctr"/>
                      <a:r>
                        <a:rPr lang="en-US" sz="4000"/>
                        <a:t>1</a:t>
                      </a:r>
                    </a:p>
                  </a:txBody>
                  <a:tcPr/>
                </a:tc>
                <a:tc>
                  <a:txBody>
                    <a:bodyPr/>
                    <a:lstStyle/>
                    <a:p>
                      <a:pPr algn="ctr"/>
                      <a:r>
                        <a:rPr lang="en-US" sz="4000"/>
                        <a:t>3</a:t>
                      </a:r>
                    </a:p>
                  </a:txBody>
                  <a:tcPr/>
                </a:tc>
                <a:tc>
                  <a:txBody>
                    <a:bodyPr/>
                    <a:lstStyle/>
                    <a:p>
                      <a:pPr algn="ctr"/>
                      <a:r>
                        <a:rPr lang="en-US" sz="4000"/>
                        <a:t>0</a:t>
                      </a:r>
                    </a:p>
                  </a:txBody>
                  <a:tcPr/>
                </a:tc>
                <a:extLst>
                  <a:ext uri="{0D108BD9-81ED-4DB2-BD59-A6C34878D82A}">
                    <a16:rowId xmlns:a16="http://schemas.microsoft.com/office/drawing/2014/main" val="1061815794"/>
                  </a:ext>
                </a:extLst>
              </a:tr>
            </a:tbl>
          </a:graphicData>
        </a:graphic>
      </p:graphicFrame>
      <p:pic>
        <p:nvPicPr>
          <p:cNvPr id="14" name="Picture 13">
            <a:extLst>
              <a:ext uri="{FF2B5EF4-FFF2-40B4-BE49-F238E27FC236}">
                <a16:creationId xmlns:a16="http://schemas.microsoft.com/office/drawing/2014/main" id="{8CD0ABF2-DCED-98D6-208A-E703D5042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8156" y="2192625"/>
            <a:ext cx="7887141" cy="6628050"/>
          </a:xfrm>
          <a:prstGeom prst="rect">
            <a:avLst/>
          </a:prstGeom>
        </p:spPr>
      </p:pic>
    </p:spTree>
    <p:extLst>
      <p:ext uri="{BB962C8B-B14F-4D97-AF65-F5344CB8AC3E}">
        <p14:creationId xmlns:p14="http://schemas.microsoft.com/office/powerpoint/2010/main" val="42591459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924761404"/>
                  </p:ext>
                </p:extLst>
              </p:nvPr>
            </p:nvGraphicFramePr>
            <p:xfrm>
              <a:off x="513556" y="2451100"/>
              <a:ext cx="16842292" cy="6891339"/>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20</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pPr algn="ctr">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tc>
                    <a:extLst>
                      <a:ext uri="{0D108BD9-81ED-4DB2-BD59-A6C34878D82A}">
                        <a16:rowId xmlns:a16="http://schemas.microsoft.com/office/drawing/2014/main" val="1128438719"/>
                      </a:ext>
                    </a:extLst>
                  </a:tr>
                  <a:tr h="0">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p>
                          <a:pPr algn="ctr">
                            <a:lnSpc>
                              <a:spcPct val="130000"/>
                            </a:lnSpc>
                          </a:pPr>
                          <a:endParaRPr lang="en-US"/>
                        </a:p>
                        <a:p>
                          <a:pPr algn="ctr">
                            <a:lnSpc>
                              <a:spcPct val="130000"/>
                            </a:lnSpc>
                          </a:pPr>
                          <a:r>
                            <a:rPr lang="en-US"/>
                            <a:t>D</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g(A) + cost(A,B)</a:t>
                          </a:r>
                        </a:p>
                        <a:p>
                          <a:pPr algn="l">
                            <a:lnSpc>
                              <a:spcPct val="130000"/>
                            </a:lnSpc>
                          </a:pPr>
                          <a:r>
                            <a:rPr lang="en-US"/>
                            <a:t>           = 0 + 6 = 6</a:t>
                          </a:r>
                        </a:p>
                        <a:p>
                          <a:pPr algn="l">
                            <a:lnSpc>
                              <a:spcPct val="130000"/>
                            </a:lnSpc>
                          </a:pPr>
                          <a:r>
                            <a:rPr lang="en-US"/>
                            <a:t>g(C) = g(A) + cost(A,C)</a:t>
                          </a:r>
                        </a:p>
                        <a:p>
                          <a:pPr algn="l">
                            <a:lnSpc>
                              <a:spcPct val="130000"/>
                            </a:lnSpc>
                          </a:pPr>
                          <a:r>
                            <a:rPr lang="en-US"/>
                            <a:t>          = 0 + 13 = 13</a:t>
                          </a:r>
                        </a:p>
                        <a:p>
                          <a:pPr algn="l">
                            <a:lnSpc>
                              <a:spcPct val="130000"/>
                            </a:lnSpc>
                          </a:pPr>
                          <a:r>
                            <a:rPr lang="en-US"/>
                            <a:t>g(D) = g(A) + cost(A,D)</a:t>
                          </a:r>
                        </a:p>
                        <a:p>
                          <a:pPr algn="l">
                            <a:lnSpc>
                              <a:spcPct val="130000"/>
                            </a:lnSpc>
                          </a:pPr>
                          <a:r>
                            <a:rPr lang="en-US"/>
                            <a:t>          = 0 + 25 = 25</a:t>
                          </a:r>
                        </a:p>
                      </a:txBody>
                      <a:tcPr anchor="ctr"/>
                    </a:tc>
                    <a:tc>
                      <a:txBody>
                        <a:bodyPr/>
                        <a:lstStyle/>
                        <a:p>
                          <a:pPr algn="l">
                            <a:lnSpc>
                              <a:spcPct val="130000"/>
                            </a:lnSpc>
                          </a:pPr>
                          <a:r>
                            <a:rPr lang="en-US"/>
                            <a:t>f(B) = g(B) + h(B) </a:t>
                          </a:r>
                        </a:p>
                        <a:p>
                          <a:pPr algn="l">
                            <a:lnSpc>
                              <a:spcPct val="130000"/>
                            </a:lnSpc>
                          </a:pPr>
                          <a:r>
                            <a:rPr lang="en-US"/>
                            <a:t>         = 6 + 5 = 11</a:t>
                          </a:r>
                        </a:p>
                        <a:p>
                          <a:pPr algn="l">
                            <a:lnSpc>
                              <a:spcPct val="130000"/>
                            </a:lnSpc>
                          </a:pPr>
                          <a:r>
                            <a:rPr lang="en-US"/>
                            <a:t>f(C) = g(C) + h(C)</a:t>
                          </a:r>
                        </a:p>
                        <a:p>
                          <a:pPr algn="l">
                            <a:lnSpc>
                              <a:spcPct val="130000"/>
                            </a:lnSpc>
                          </a:pPr>
                          <a:r>
                            <a:rPr lang="en-US"/>
                            <a:t>         = 13 + 7 = 20</a:t>
                          </a:r>
                        </a:p>
                        <a:p>
                          <a:pPr algn="l">
                            <a:lnSpc>
                              <a:spcPct val="130000"/>
                            </a:lnSpc>
                          </a:pPr>
                          <a:r>
                            <a:rPr lang="en-US"/>
                            <a:t>f(D) = g(D) + h(D)</a:t>
                          </a:r>
                        </a:p>
                        <a:p>
                          <a:pPr algn="l">
                            <a:lnSpc>
                              <a:spcPct val="130000"/>
                            </a:lnSpc>
                          </a:pPr>
                          <a:r>
                            <a:rPr lang="en-US"/>
                            <a:t>         = 25 + 6 = 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B</a:t>
                          </a:r>
                          <a:r>
                            <a:rPr lang="en-US" baseline="30000"/>
                            <a:t>11</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sym typeface="Symbol" panose="05050102010706020507" pitchFamily="18" charset="2"/>
                            </a:rPr>
                            <a:t></a:t>
                          </a:r>
                          <a:r>
                            <a:rPr lang="en-US"/>
                            <a:t> D</a:t>
                          </a:r>
                          <a:r>
                            <a:rPr lang="en-US" baseline="30000"/>
                            <a:t>31</a:t>
                          </a:r>
                        </a:p>
                      </a:txBody>
                      <a:tcPr anchor="ctr"/>
                    </a:tc>
                    <a:tc>
                      <a:txBody>
                        <a:bodyPr/>
                        <a:lstStyle/>
                        <a:p>
                          <a:pPr algn="ctr">
                            <a:lnSpc>
                              <a:spcPct val="130000"/>
                            </a:lnSpc>
                          </a:pPr>
                          <a:r>
                            <a:rPr lang="en-US"/>
                            <a:t>B</a:t>
                          </a:r>
                          <a:r>
                            <a:rPr lang="en-US" baseline="30000"/>
                            <a:t>11</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r h="0">
                    <a:tc>
                      <a:txBody>
                        <a:bodyPr/>
                        <a:lstStyle/>
                        <a:p>
                          <a:pPr algn="ctr">
                            <a:lnSpc>
                              <a:spcPct val="130000"/>
                            </a:lnSpc>
                          </a:pPr>
                          <a:r>
                            <a:rPr lang="en-US"/>
                            <a:t>2</a:t>
                          </a:r>
                        </a:p>
                      </a:txBody>
                      <a:tcPr anchor="ctr"/>
                    </a:tc>
                    <a:tc>
                      <a:txBody>
                        <a:bodyPr/>
                        <a:lstStyle/>
                        <a:p>
                          <a:pPr algn="ctr">
                            <a:lnSpc>
                              <a:spcPct val="130000"/>
                            </a:lnSpc>
                          </a:pPr>
                          <a:r>
                            <a:rPr lang="en-US"/>
                            <a:t>B</a:t>
                          </a:r>
                        </a:p>
                        <a:p>
                          <a:pPr algn="ctr">
                            <a:lnSpc>
                              <a:spcPct val="130000"/>
                            </a:lnSpc>
                          </a:pPr>
                          <a:r>
                            <a:rPr lang="en-US"/>
                            <a:t>f(B)&lt;min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g(C) = g(B) + cost(B,C)</a:t>
                          </a:r>
                        </a:p>
                        <a:p>
                          <a:pPr algn="l">
                            <a:lnSpc>
                              <a:spcPct val="130000"/>
                            </a:lnSpc>
                          </a:pPr>
                          <a:r>
                            <a:rPr lang="en-US"/>
                            <a:t>           = 6+ 3 = 9</a:t>
                          </a:r>
                        </a:p>
                        <a:p>
                          <a:pPr algn="l">
                            <a:lnSpc>
                              <a:spcPct val="130000"/>
                            </a:lnSpc>
                          </a:pPr>
                          <a:r>
                            <a:rPr lang="en-US"/>
                            <a:t>g(E) = g(B) + cost(B,E)</a:t>
                          </a:r>
                        </a:p>
                        <a:p>
                          <a:pPr algn="l">
                            <a:lnSpc>
                              <a:spcPct val="130000"/>
                            </a:lnSpc>
                          </a:pPr>
                          <a:r>
                            <a:rPr lang="en-US"/>
                            <a:t>          = 6 + 5 = 11</a:t>
                          </a:r>
                        </a:p>
                      </a:txBody>
                      <a:tcPr anchor="ctr"/>
                    </a:tc>
                    <a:tc>
                      <a:txBody>
                        <a:bodyPr/>
                        <a:lstStyle/>
                        <a:p>
                          <a:pPr algn="l">
                            <a:lnSpc>
                              <a:spcPct val="130000"/>
                            </a:lnSpc>
                          </a:pPr>
                          <a:r>
                            <a:rPr lang="en-US"/>
                            <a:t>f(C) = g(C) + h(C) </a:t>
                          </a:r>
                        </a:p>
                        <a:p>
                          <a:pPr algn="l">
                            <a:lnSpc>
                              <a:spcPct val="130000"/>
                            </a:lnSpc>
                          </a:pPr>
                          <a:r>
                            <a:rPr lang="en-US"/>
                            <a:t>         = 9 + 7 = 16</a:t>
                          </a:r>
                        </a:p>
                        <a:p>
                          <a:pPr algn="l">
                            <a:lnSpc>
                              <a:spcPct val="130000"/>
                            </a:lnSpc>
                          </a:pPr>
                          <a:r>
                            <a:rPr lang="en-US"/>
                            <a:t>f(E) = g(E) + h(E)</a:t>
                          </a:r>
                        </a:p>
                        <a:p>
                          <a:pPr algn="l">
                            <a:lnSpc>
                              <a:spcPct val="130000"/>
                            </a:lnSpc>
                          </a:pPr>
                          <a:r>
                            <a:rPr lang="en-US"/>
                            <a:t>         = 11 + 9 = 20</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9</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11</a:t>
                          </a:r>
                        </a:p>
                      </a:txBody>
                      <a:tcPr anchor="ctr"/>
                    </a:tc>
                    <a:tc>
                      <a:txBody>
                        <a:bodyPr/>
                        <a:lstStyle/>
                        <a:p>
                          <a:pPr algn="ctr">
                            <a:lnSpc>
                              <a:spcPct val="130000"/>
                            </a:lnSpc>
                          </a:pPr>
                          <a:r>
                            <a:rPr lang="en-US"/>
                            <a:t>C</a:t>
                          </a:r>
                          <a:r>
                            <a:rPr lang="en-US" baseline="30000"/>
                            <a:t>9</a:t>
                          </a:r>
                          <a:r>
                            <a:rPr lang="en-US"/>
                            <a:t>, E</a:t>
                          </a:r>
                          <a:r>
                            <a:rPr lang="en-US" baseline="30000"/>
                            <a:t>20</a:t>
                          </a:r>
                          <a:r>
                            <a:rPr lang="en-US"/>
                            <a:t>,C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4227093414"/>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924761404"/>
                  </p:ext>
                </p:extLst>
              </p:nvPr>
            </p:nvGraphicFramePr>
            <p:xfrm>
              <a:off x="513556" y="2451100"/>
              <a:ext cx="16842292" cy="6891339"/>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20</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endParaRPr lang="en-US"/>
                        </a:p>
                      </a:txBody>
                      <a:tcPr>
                        <a:blipFill>
                          <a:blip r:embed="rId3"/>
                          <a:stretch>
                            <a:fillRect l="-963462" t="-93396" r="-1538" b="-900000"/>
                          </a:stretch>
                        </a:blipFill>
                      </a:tcPr>
                    </a:tc>
                    <a:extLst>
                      <a:ext uri="{0D108BD9-81ED-4DB2-BD59-A6C34878D82A}">
                        <a16:rowId xmlns:a16="http://schemas.microsoft.com/office/drawing/2014/main" val="1128438719"/>
                      </a:ext>
                    </a:extLst>
                  </a:tr>
                  <a:tr h="3378899">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p>
                          <a:pPr algn="ctr">
                            <a:lnSpc>
                              <a:spcPct val="130000"/>
                            </a:lnSpc>
                          </a:pPr>
                          <a:endParaRPr lang="en-US"/>
                        </a:p>
                        <a:p>
                          <a:pPr algn="ctr">
                            <a:lnSpc>
                              <a:spcPct val="130000"/>
                            </a:lnSpc>
                          </a:pPr>
                          <a:r>
                            <a:rPr lang="en-US"/>
                            <a:t>D</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g(A) + cost(A,B)</a:t>
                          </a:r>
                        </a:p>
                        <a:p>
                          <a:pPr algn="l">
                            <a:lnSpc>
                              <a:spcPct val="130000"/>
                            </a:lnSpc>
                          </a:pPr>
                          <a:r>
                            <a:rPr lang="en-US"/>
                            <a:t>           = 0 + 6 = 6</a:t>
                          </a:r>
                        </a:p>
                        <a:p>
                          <a:pPr algn="l">
                            <a:lnSpc>
                              <a:spcPct val="130000"/>
                            </a:lnSpc>
                          </a:pPr>
                          <a:r>
                            <a:rPr lang="en-US"/>
                            <a:t>g(C) = g(A) + cost(A,C)</a:t>
                          </a:r>
                        </a:p>
                        <a:p>
                          <a:pPr algn="l">
                            <a:lnSpc>
                              <a:spcPct val="130000"/>
                            </a:lnSpc>
                          </a:pPr>
                          <a:r>
                            <a:rPr lang="en-US"/>
                            <a:t>          = 0 + 13 = 13</a:t>
                          </a:r>
                        </a:p>
                        <a:p>
                          <a:pPr algn="l">
                            <a:lnSpc>
                              <a:spcPct val="130000"/>
                            </a:lnSpc>
                          </a:pPr>
                          <a:r>
                            <a:rPr lang="en-US"/>
                            <a:t>g(D) = g(A) + cost(A,D)</a:t>
                          </a:r>
                        </a:p>
                        <a:p>
                          <a:pPr algn="l">
                            <a:lnSpc>
                              <a:spcPct val="130000"/>
                            </a:lnSpc>
                          </a:pPr>
                          <a:r>
                            <a:rPr lang="en-US"/>
                            <a:t>          = 0 + 25 = 25</a:t>
                          </a:r>
                        </a:p>
                      </a:txBody>
                      <a:tcPr anchor="ctr"/>
                    </a:tc>
                    <a:tc>
                      <a:txBody>
                        <a:bodyPr/>
                        <a:lstStyle/>
                        <a:p>
                          <a:pPr algn="l">
                            <a:lnSpc>
                              <a:spcPct val="130000"/>
                            </a:lnSpc>
                          </a:pPr>
                          <a:r>
                            <a:rPr lang="en-US"/>
                            <a:t>f(B) = g(B) + h(B) </a:t>
                          </a:r>
                        </a:p>
                        <a:p>
                          <a:pPr algn="l">
                            <a:lnSpc>
                              <a:spcPct val="130000"/>
                            </a:lnSpc>
                          </a:pPr>
                          <a:r>
                            <a:rPr lang="en-US"/>
                            <a:t>         = 6 + 5 = 11</a:t>
                          </a:r>
                        </a:p>
                        <a:p>
                          <a:pPr algn="l">
                            <a:lnSpc>
                              <a:spcPct val="130000"/>
                            </a:lnSpc>
                          </a:pPr>
                          <a:r>
                            <a:rPr lang="en-US"/>
                            <a:t>f(C) = g(C) + h(C)</a:t>
                          </a:r>
                        </a:p>
                        <a:p>
                          <a:pPr algn="l">
                            <a:lnSpc>
                              <a:spcPct val="130000"/>
                            </a:lnSpc>
                          </a:pPr>
                          <a:r>
                            <a:rPr lang="en-US"/>
                            <a:t>         = 13 + 7 = 20</a:t>
                          </a:r>
                        </a:p>
                        <a:p>
                          <a:pPr algn="l">
                            <a:lnSpc>
                              <a:spcPct val="130000"/>
                            </a:lnSpc>
                          </a:pPr>
                          <a:r>
                            <a:rPr lang="en-US"/>
                            <a:t>f(D) = g(D) + h(D)</a:t>
                          </a:r>
                        </a:p>
                        <a:p>
                          <a:pPr algn="l">
                            <a:lnSpc>
                              <a:spcPct val="130000"/>
                            </a:lnSpc>
                          </a:pPr>
                          <a:r>
                            <a:rPr lang="en-US"/>
                            <a:t>         = 25 + 6 = 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B</a:t>
                          </a:r>
                          <a:r>
                            <a:rPr lang="en-US" baseline="30000"/>
                            <a:t>11</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sym typeface="Symbol" panose="05050102010706020507" pitchFamily="18" charset="2"/>
                            </a:rPr>
                            <a:t></a:t>
                          </a:r>
                          <a:r>
                            <a:rPr lang="en-US"/>
                            <a:t> D</a:t>
                          </a:r>
                          <a:r>
                            <a:rPr lang="en-US" baseline="30000"/>
                            <a:t>31</a:t>
                          </a:r>
                        </a:p>
                      </a:txBody>
                      <a:tcPr anchor="ctr"/>
                    </a:tc>
                    <a:tc>
                      <a:txBody>
                        <a:bodyPr/>
                        <a:lstStyle/>
                        <a:p>
                          <a:pPr algn="ctr">
                            <a:lnSpc>
                              <a:spcPct val="130000"/>
                            </a:lnSpc>
                          </a:pPr>
                          <a:r>
                            <a:rPr lang="en-US"/>
                            <a:t>B</a:t>
                          </a:r>
                          <a:r>
                            <a:rPr lang="en-US" baseline="30000"/>
                            <a:t>11</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63462" t="-36937" r="-1538" b="-71892"/>
                          </a:stretch>
                        </a:blipFill>
                      </a:tcPr>
                    </a:tc>
                    <a:extLst>
                      <a:ext uri="{0D108BD9-81ED-4DB2-BD59-A6C34878D82A}">
                        <a16:rowId xmlns:a16="http://schemas.microsoft.com/office/drawing/2014/main" val="1747608033"/>
                      </a:ext>
                    </a:extLst>
                  </a:tr>
                  <a:tr h="2266633">
                    <a:tc>
                      <a:txBody>
                        <a:bodyPr/>
                        <a:lstStyle/>
                        <a:p>
                          <a:pPr algn="ctr">
                            <a:lnSpc>
                              <a:spcPct val="130000"/>
                            </a:lnSpc>
                          </a:pPr>
                          <a:r>
                            <a:rPr lang="en-US"/>
                            <a:t>2</a:t>
                          </a:r>
                        </a:p>
                      </a:txBody>
                      <a:tcPr anchor="ctr"/>
                    </a:tc>
                    <a:tc>
                      <a:txBody>
                        <a:bodyPr/>
                        <a:lstStyle/>
                        <a:p>
                          <a:pPr algn="ctr">
                            <a:lnSpc>
                              <a:spcPct val="130000"/>
                            </a:lnSpc>
                          </a:pPr>
                          <a:r>
                            <a:rPr lang="en-US"/>
                            <a:t>B</a:t>
                          </a:r>
                        </a:p>
                        <a:p>
                          <a:pPr algn="ctr">
                            <a:lnSpc>
                              <a:spcPct val="130000"/>
                            </a:lnSpc>
                          </a:pPr>
                          <a:r>
                            <a:rPr lang="en-US"/>
                            <a:t>f(B)&lt;min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g(C) = g(B) + cost(B,C)</a:t>
                          </a:r>
                        </a:p>
                        <a:p>
                          <a:pPr algn="l">
                            <a:lnSpc>
                              <a:spcPct val="130000"/>
                            </a:lnSpc>
                          </a:pPr>
                          <a:r>
                            <a:rPr lang="en-US"/>
                            <a:t>           = 6+ 3 = 9</a:t>
                          </a:r>
                        </a:p>
                        <a:p>
                          <a:pPr algn="l">
                            <a:lnSpc>
                              <a:spcPct val="130000"/>
                            </a:lnSpc>
                          </a:pPr>
                          <a:r>
                            <a:rPr lang="en-US"/>
                            <a:t>g(E) = g(B) + cost(B,E)</a:t>
                          </a:r>
                        </a:p>
                        <a:p>
                          <a:pPr algn="l">
                            <a:lnSpc>
                              <a:spcPct val="130000"/>
                            </a:lnSpc>
                          </a:pPr>
                          <a:r>
                            <a:rPr lang="en-US"/>
                            <a:t>          = 6 + 5 = 11</a:t>
                          </a:r>
                        </a:p>
                      </a:txBody>
                      <a:tcPr anchor="ctr"/>
                    </a:tc>
                    <a:tc>
                      <a:txBody>
                        <a:bodyPr/>
                        <a:lstStyle/>
                        <a:p>
                          <a:pPr algn="l">
                            <a:lnSpc>
                              <a:spcPct val="130000"/>
                            </a:lnSpc>
                          </a:pPr>
                          <a:r>
                            <a:rPr lang="en-US"/>
                            <a:t>f(C) = g(C) + h(C) </a:t>
                          </a:r>
                        </a:p>
                        <a:p>
                          <a:pPr algn="l">
                            <a:lnSpc>
                              <a:spcPct val="130000"/>
                            </a:lnSpc>
                          </a:pPr>
                          <a:r>
                            <a:rPr lang="en-US"/>
                            <a:t>         = 9 + 7 = 16</a:t>
                          </a:r>
                        </a:p>
                        <a:p>
                          <a:pPr algn="l">
                            <a:lnSpc>
                              <a:spcPct val="130000"/>
                            </a:lnSpc>
                          </a:pPr>
                          <a:r>
                            <a:rPr lang="en-US"/>
                            <a:t>f(E) = g(E) + h(E)</a:t>
                          </a:r>
                        </a:p>
                        <a:p>
                          <a:pPr algn="l">
                            <a:lnSpc>
                              <a:spcPct val="130000"/>
                            </a:lnSpc>
                          </a:pPr>
                          <a:r>
                            <a:rPr lang="en-US"/>
                            <a:t>         = 11 + 9 = 20</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9</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11</a:t>
                          </a:r>
                        </a:p>
                      </a:txBody>
                      <a:tcPr anchor="ctr"/>
                    </a:tc>
                    <a:tc>
                      <a:txBody>
                        <a:bodyPr/>
                        <a:lstStyle/>
                        <a:p>
                          <a:pPr algn="ctr">
                            <a:lnSpc>
                              <a:spcPct val="130000"/>
                            </a:lnSpc>
                          </a:pPr>
                          <a:r>
                            <a:rPr lang="en-US"/>
                            <a:t>C</a:t>
                          </a:r>
                          <a:r>
                            <a:rPr lang="en-US" baseline="30000"/>
                            <a:t>9</a:t>
                          </a:r>
                          <a:r>
                            <a:rPr lang="en-US"/>
                            <a:t>, E</a:t>
                          </a:r>
                          <a:r>
                            <a:rPr lang="en-US" baseline="30000"/>
                            <a:t>20</a:t>
                          </a:r>
                          <a:r>
                            <a:rPr lang="en-US"/>
                            <a:t>,C</a:t>
                          </a:r>
                          <a:r>
                            <a:rPr lang="en-US" baseline="30000"/>
                            <a:t>20</a:t>
                          </a:r>
                          <a:r>
                            <a:rPr lang="en-US"/>
                            <a:t>, D</a:t>
                          </a:r>
                          <a:r>
                            <a:rPr lang="en-US" baseline="30000"/>
                            <a:t>31</a:t>
                          </a:r>
                        </a:p>
                      </a:txBody>
                      <a:tcPr anchor="ctr"/>
                    </a:tc>
                    <a:tc>
                      <a:txBody>
                        <a:bodyPr/>
                        <a:lstStyle/>
                        <a:p>
                          <a:endParaRPr lang="en-US"/>
                        </a:p>
                      </a:txBody>
                      <a:tcPr anchor="ctr">
                        <a:blipFill>
                          <a:blip r:embed="rId3"/>
                          <a:stretch>
                            <a:fillRect l="-963462" t="-204301" r="-1538" b="-7258"/>
                          </a:stretch>
                        </a:blipFill>
                      </a:tcPr>
                    </a:tc>
                    <a:extLst>
                      <a:ext uri="{0D108BD9-81ED-4DB2-BD59-A6C34878D82A}">
                        <a16:rowId xmlns:a16="http://schemas.microsoft.com/office/drawing/2014/main" val="4227093414"/>
                      </a:ext>
                    </a:extLst>
                  </a:tr>
                </a:tbl>
              </a:graphicData>
            </a:graphic>
          </p:graphicFrame>
        </mc:Fallback>
      </mc:AlternateContent>
    </p:spTree>
    <p:extLst>
      <p:ext uri="{BB962C8B-B14F-4D97-AF65-F5344CB8AC3E}">
        <p14:creationId xmlns:p14="http://schemas.microsoft.com/office/powerpoint/2010/main" val="4007722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65597694"/>
                  </p:ext>
                </p:extLst>
              </p:nvPr>
            </p:nvGraphicFramePr>
            <p:xfrm>
              <a:off x="513556" y="2451100"/>
              <a:ext cx="16948654" cy="684200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0">
                    <a:tc>
                      <a:txBody>
                        <a:bodyPr/>
                        <a:lstStyle/>
                        <a:p>
                          <a:pPr algn="ctr">
                            <a:lnSpc>
                              <a:spcPct val="130000"/>
                            </a:lnSpc>
                          </a:pPr>
                          <a:r>
                            <a:rPr lang="en-US"/>
                            <a:t>3</a:t>
                          </a:r>
                        </a:p>
                      </a:txBody>
                      <a:tcPr anchor="ctr"/>
                    </a:tc>
                    <a:tc>
                      <a:txBody>
                        <a:bodyPr/>
                        <a:lstStyle/>
                        <a:p>
                          <a:pPr algn="ctr">
                            <a:lnSpc>
                              <a:spcPct val="130000"/>
                            </a:lnSpc>
                          </a:pPr>
                          <a:r>
                            <a:rPr lang="en-US"/>
                            <a:t>C</a:t>
                          </a:r>
                        </a:p>
                        <a:p>
                          <a:pPr algn="ctr">
                            <a:lnSpc>
                              <a:spcPct val="130000"/>
                            </a:lnSpc>
                          </a:pPr>
                          <a:r>
                            <a:rPr lang="en-US"/>
                            <a:t>f(C)&lt;min</a:t>
                          </a:r>
                        </a:p>
                      </a:txBody>
                      <a:tcPr anchor="ctr"/>
                    </a:tc>
                    <a:tc>
                      <a:txBody>
                        <a:bodyPr/>
                        <a:lstStyle/>
                        <a:p>
                          <a:pPr algn="ctr">
                            <a:lnSpc>
                              <a:spcPct val="130000"/>
                            </a:lnSpc>
                          </a:pPr>
                          <a:r>
                            <a:rPr lang="en-US" dirty="0"/>
                            <a:t>F</a:t>
                          </a:r>
                        </a:p>
                        <a:p>
                          <a:pPr algn="ctr">
                            <a:lnSpc>
                              <a:spcPct val="130000"/>
                            </a:lnSpc>
                          </a:pPr>
                          <a:endParaRPr lang="en-US" dirty="0"/>
                        </a:p>
                        <a:p>
                          <a:pPr algn="ctr">
                            <a:lnSpc>
                              <a:spcPct val="130000"/>
                            </a:lnSpc>
                          </a:pPr>
                          <a:r>
                            <a:rPr lang="en-US" dirty="0"/>
                            <a:t>G</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g(F) = g(C) + cost(C,F)</a:t>
                          </a:r>
                        </a:p>
                        <a:p>
                          <a:pPr algn="l">
                            <a:lnSpc>
                              <a:spcPct val="130000"/>
                            </a:lnSpc>
                          </a:pPr>
                          <a:r>
                            <a:rPr lang="en-US"/>
                            <a:t>           = 9 + 3 = 12</a:t>
                          </a:r>
                        </a:p>
                        <a:p>
                          <a:pPr algn="l">
                            <a:lnSpc>
                              <a:spcPct val="130000"/>
                            </a:lnSpc>
                          </a:pPr>
                          <a:r>
                            <a:rPr lang="en-US"/>
                            <a:t>g(G) = g(C) + cost(C,G)</a:t>
                          </a:r>
                        </a:p>
                        <a:p>
                          <a:pPr algn="l">
                            <a:lnSpc>
                              <a:spcPct val="130000"/>
                            </a:lnSpc>
                          </a:pPr>
                          <a:r>
                            <a:rPr lang="en-US"/>
                            <a:t>          = 9 + 2 = 11</a:t>
                          </a:r>
                        </a:p>
                      </a:txBody>
                      <a:tcPr anchor="ctr"/>
                    </a:tc>
                    <a:tc>
                      <a:txBody>
                        <a:bodyPr/>
                        <a:lstStyle/>
                        <a:p>
                          <a:pPr algn="l">
                            <a:lnSpc>
                              <a:spcPct val="130000"/>
                            </a:lnSpc>
                          </a:pPr>
                          <a:r>
                            <a:rPr lang="en-US"/>
                            <a:t>f(F) = g(F) + h(F) </a:t>
                          </a:r>
                        </a:p>
                        <a:p>
                          <a:pPr algn="l">
                            <a:lnSpc>
                              <a:spcPct val="130000"/>
                            </a:lnSpc>
                          </a:pPr>
                          <a:r>
                            <a:rPr lang="en-US"/>
                            <a:t>         = 12 + 1 = 13</a:t>
                          </a:r>
                        </a:p>
                        <a:p>
                          <a:pPr algn="l">
                            <a:lnSpc>
                              <a:spcPct val="130000"/>
                            </a:lnSpc>
                          </a:pPr>
                          <a:r>
                            <a:rPr lang="en-US"/>
                            <a:t>f(G) = g(G) + h(G)</a:t>
                          </a:r>
                        </a:p>
                        <a:p>
                          <a:pPr algn="l">
                            <a:lnSpc>
                              <a:spcPct val="130000"/>
                            </a:lnSpc>
                          </a:pPr>
                          <a:r>
                            <a:rPr lang="en-US"/>
                            <a:t>          = 11 + 3 = 14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13</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p>
                      </a:txBody>
                      <a:tcPr anchor="ctr"/>
                    </a:tc>
                    <a:tc>
                      <a:txBody>
                        <a:bodyPr/>
                        <a:lstStyle/>
                        <a:p>
                          <a:pPr algn="ctr">
                            <a:lnSpc>
                              <a:spcPct val="130000"/>
                            </a:lnSpc>
                          </a:pPr>
                          <a:r>
                            <a:rPr lang="en-US"/>
                            <a:t>F</a:t>
                          </a:r>
                          <a:r>
                            <a:rPr lang="en-US" baseline="30000"/>
                            <a:t>13</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r h="0">
                    <a:tc>
                      <a:txBody>
                        <a:bodyPr/>
                        <a:lstStyle/>
                        <a:p>
                          <a:pPr algn="ctr">
                            <a:lnSpc>
                              <a:spcPct val="130000"/>
                            </a:lnSpc>
                          </a:pPr>
                          <a:r>
                            <a:rPr lang="en-US"/>
                            <a:t>4</a:t>
                          </a:r>
                        </a:p>
                      </a:txBody>
                      <a:tcPr anchor="ctr"/>
                    </a:tc>
                    <a:tc>
                      <a:txBody>
                        <a:bodyPr/>
                        <a:lstStyle/>
                        <a:p>
                          <a:pPr algn="ctr">
                            <a:lnSpc>
                              <a:spcPct val="130000"/>
                            </a:lnSpc>
                          </a:pPr>
                          <a:r>
                            <a:rPr lang="en-US" dirty="0"/>
                            <a:t>F</a:t>
                          </a:r>
                        </a:p>
                        <a:p>
                          <a:pPr algn="ctr">
                            <a:lnSpc>
                              <a:spcPct val="130000"/>
                            </a:lnSpc>
                          </a:pPr>
                          <a:r>
                            <a:rPr lang="en-US" dirty="0"/>
                            <a:t>f(F)&lt;min</a:t>
                          </a:r>
                        </a:p>
                      </a:txBody>
                      <a:tcPr anchor="ctr"/>
                    </a:tc>
                    <a:tc>
                      <a:txBody>
                        <a:bodyPr/>
                        <a:lstStyle/>
                        <a:p>
                          <a:pPr algn="ctr">
                            <a:lnSpc>
                              <a:spcPct val="130000"/>
                            </a:lnSpc>
                          </a:pPr>
                          <a:r>
                            <a:rPr lang="en-US"/>
                            <a:t>G</a:t>
                          </a:r>
                        </a:p>
                        <a:p>
                          <a:pPr algn="ctr">
                            <a:lnSpc>
                              <a:spcPct val="130000"/>
                            </a:lnSpc>
                          </a:pPr>
                          <a:endParaRPr lang="en-US"/>
                        </a:p>
                        <a:p>
                          <a:pPr algn="ctr">
                            <a:lnSpc>
                              <a:spcPct val="130000"/>
                            </a:lnSpc>
                          </a:pPr>
                          <a:r>
                            <a:rPr lang="en-US"/>
                            <a:t>H</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g(G) = g(F) + cost(F,G)</a:t>
                          </a:r>
                        </a:p>
                        <a:p>
                          <a:pPr algn="l">
                            <a:lnSpc>
                              <a:spcPct val="130000"/>
                            </a:lnSpc>
                          </a:pPr>
                          <a:r>
                            <a:rPr lang="en-US"/>
                            <a:t>           = 11+ 8 = 17</a:t>
                          </a:r>
                        </a:p>
                        <a:p>
                          <a:pPr algn="l">
                            <a:lnSpc>
                              <a:spcPct val="130000"/>
                            </a:lnSpc>
                          </a:pPr>
                          <a:r>
                            <a:rPr lang="en-US"/>
                            <a:t>g(H) = g(F) + cost(F,H)</a:t>
                          </a:r>
                        </a:p>
                        <a:p>
                          <a:pPr algn="l">
                            <a:lnSpc>
                              <a:spcPct val="130000"/>
                            </a:lnSpc>
                          </a:pPr>
                          <a:r>
                            <a:rPr lang="en-US"/>
                            <a:t>          = 11 + 5 = 16</a:t>
                          </a:r>
                        </a:p>
                      </a:txBody>
                      <a:tcPr anchor="ctr"/>
                    </a:tc>
                    <a:tc>
                      <a:txBody>
                        <a:bodyPr/>
                        <a:lstStyle/>
                        <a:p>
                          <a:pPr algn="l">
                            <a:lnSpc>
                              <a:spcPct val="130000"/>
                            </a:lnSpc>
                          </a:pPr>
                          <a:r>
                            <a:rPr lang="en-US"/>
                            <a:t>f(G) = g(G) + h(G) </a:t>
                          </a:r>
                        </a:p>
                        <a:p>
                          <a:pPr algn="l">
                            <a:lnSpc>
                              <a:spcPct val="130000"/>
                            </a:lnSpc>
                          </a:pPr>
                          <a:r>
                            <a:rPr lang="en-US"/>
                            <a:t>         = 17 + 3 = 20</a:t>
                          </a:r>
                        </a:p>
                        <a:p>
                          <a:pPr algn="l">
                            <a:lnSpc>
                              <a:spcPct val="130000"/>
                            </a:lnSpc>
                          </a:pPr>
                          <a:r>
                            <a:rPr lang="en-US"/>
                            <a:t>f(H) = g(H) + h(H)</a:t>
                          </a:r>
                        </a:p>
                        <a:p>
                          <a:pPr algn="l">
                            <a:lnSpc>
                              <a:spcPct val="130000"/>
                            </a:lnSpc>
                          </a:pPr>
                          <a:r>
                            <a:rPr lang="en-US"/>
                            <a:t>         = 16 + 0 = 16</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16</a:t>
                          </a:r>
                        </a:p>
                      </a:txBody>
                      <a:tcPr anchor="ctr"/>
                    </a:tc>
                    <a:tc>
                      <a:txBody>
                        <a:bodyPr/>
                        <a:lstStyle/>
                        <a:p>
                          <a:pPr algn="ctr">
                            <a:lnSpc>
                              <a:spcPct val="130000"/>
                            </a:lnSpc>
                          </a:pPr>
                          <a:r>
                            <a:rPr lang="en-US"/>
                            <a:t>H</a:t>
                          </a:r>
                          <a:r>
                            <a:rPr lang="en-US" baseline="30000"/>
                            <a:t>16</a:t>
                          </a:r>
                          <a:r>
                            <a:rPr lang="en-US"/>
                            <a:t>, 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4227093414"/>
                      </a:ext>
                    </a:extLst>
                  </a:tr>
                  <a:tr h="0">
                    <a:tc>
                      <a:txBody>
                        <a:bodyPr/>
                        <a:lstStyle/>
                        <a:p>
                          <a:pPr algn="ctr">
                            <a:lnSpc>
                              <a:spcPct val="130000"/>
                            </a:lnSpc>
                          </a:pPr>
                          <a:r>
                            <a:rPr lang="en-US"/>
                            <a:t>5</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=16&lt;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dirty="0"/>
                        </a:p>
                      </a:txBody>
                      <a:tcPr anchor="ctr"/>
                    </a:tc>
                    <a:extLst>
                      <a:ext uri="{0D108BD9-81ED-4DB2-BD59-A6C34878D82A}">
                        <a16:rowId xmlns:a16="http://schemas.microsoft.com/office/drawing/2014/main" val="1247692306"/>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65597694"/>
                  </p:ext>
                </p:extLst>
              </p:nvPr>
            </p:nvGraphicFramePr>
            <p:xfrm>
              <a:off x="513556" y="2451100"/>
              <a:ext cx="16948654" cy="684200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266633">
                    <a:tc>
                      <a:txBody>
                        <a:bodyPr/>
                        <a:lstStyle/>
                        <a:p>
                          <a:pPr algn="ctr">
                            <a:lnSpc>
                              <a:spcPct val="130000"/>
                            </a:lnSpc>
                          </a:pPr>
                          <a:r>
                            <a:rPr lang="en-US"/>
                            <a:t>3</a:t>
                          </a:r>
                        </a:p>
                      </a:txBody>
                      <a:tcPr anchor="ctr"/>
                    </a:tc>
                    <a:tc>
                      <a:txBody>
                        <a:bodyPr/>
                        <a:lstStyle/>
                        <a:p>
                          <a:pPr algn="ctr">
                            <a:lnSpc>
                              <a:spcPct val="130000"/>
                            </a:lnSpc>
                          </a:pPr>
                          <a:r>
                            <a:rPr lang="en-US"/>
                            <a:t>C</a:t>
                          </a:r>
                        </a:p>
                        <a:p>
                          <a:pPr algn="ctr">
                            <a:lnSpc>
                              <a:spcPct val="130000"/>
                            </a:lnSpc>
                          </a:pPr>
                          <a:r>
                            <a:rPr lang="en-US"/>
                            <a:t>f(C)&lt;min</a:t>
                          </a:r>
                        </a:p>
                      </a:txBody>
                      <a:tcPr anchor="ctr"/>
                    </a:tc>
                    <a:tc>
                      <a:txBody>
                        <a:bodyPr/>
                        <a:lstStyle/>
                        <a:p>
                          <a:pPr algn="ctr">
                            <a:lnSpc>
                              <a:spcPct val="130000"/>
                            </a:lnSpc>
                          </a:pPr>
                          <a:r>
                            <a:rPr lang="en-US"/>
                            <a:t>F</a:t>
                          </a:r>
                        </a:p>
                        <a:p>
                          <a:pPr algn="ctr">
                            <a:lnSpc>
                              <a:spcPct val="130000"/>
                            </a:lnSpc>
                          </a:pPr>
                          <a:endParaRPr lang="en-US"/>
                        </a:p>
                        <a:p>
                          <a:pPr algn="ctr">
                            <a:lnSpc>
                              <a:spcPct val="130000"/>
                            </a:lnSpc>
                          </a:pPr>
                          <a:r>
                            <a:rPr lang="en-US"/>
                            <a:t>G</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g(F) = g(C) + cost(C,F)</a:t>
                          </a:r>
                        </a:p>
                        <a:p>
                          <a:pPr algn="l">
                            <a:lnSpc>
                              <a:spcPct val="130000"/>
                            </a:lnSpc>
                          </a:pPr>
                          <a:r>
                            <a:rPr lang="en-US"/>
                            <a:t>           = 9 + 3 = 12</a:t>
                          </a:r>
                        </a:p>
                        <a:p>
                          <a:pPr algn="l">
                            <a:lnSpc>
                              <a:spcPct val="130000"/>
                            </a:lnSpc>
                          </a:pPr>
                          <a:r>
                            <a:rPr lang="en-US"/>
                            <a:t>g(G) = g(C) + cost(C,G)</a:t>
                          </a:r>
                        </a:p>
                        <a:p>
                          <a:pPr algn="l">
                            <a:lnSpc>
                              <a:spcPct val="130000"/>
                            </a:lnSpc>
                          </a:pPr>
                          <a:r>
                            <a:rPr lang="en-US"/>
                            <a:t>          = 9 + 2 = 11</a:t>
                          </a:r>
                        </a:p>
                      </a:txBody>
                      <a:tcPr anchor="ctr"/>
                    </a:tc>
                    <a:tc>
                      <a:txBody>
                        <a:bodyPr/>
                        <a:lstStyle/>
                        <a:p>
                          <a:pPr algn="l">
                            <a:lnSpc>
                              <a:spcPct val="130000"/>
                            </a:lnSpc>
                          </a:pPr>
                          <a:r>
                            <a:rPr lang="en-US"/>
                            <a:t>f(F) = g(F) + h(F) </a:t>
                          </a:r>
                        </a:p>
                        <a:p>
                          <a:pPr algn="l">
                            <a:lnSpc>
                              <a:spcPct val="130000"/>
                            </a:lnSpc>
                          </a:pPr>
                          <a:r>
                            <a:rPr lang="en-US"/>
                            <a:t>         = 12 + 1 = 13</a:t>
                          </a:r>
                        </a:p>
                        <a:p>
                          <a:pPr algn="l">
                            <a:lnSpc>
                              <a:spcPct val="130000"/>
                            </a:lnSpc>
                          </a:pPr>
                          <a:r>
                            <a:rPr lang="en-US"/>
                            <a:t>f(G) = g(G) + h(G)</a:t>
                          </a:r>
                        </a:p>
                        <a:p>
                          <a:pPr algn="l">
                            <a:lnSpc>
                              <a:spcPct val="130000"/>
                            </a:lnSpc>
                          </a:pPr>
                          <a:r>
                            <a:rPr lang="en-US"/>
                            <a:t>          = 11 + 3 = 14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13</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p>
                      </a:txBody>
                      <a:tcPr anchor="ctr"/>
                    </a:tc>
                    <a:tc>
                      <a:txBody>
                        <a:bodyPr/>
                        <a:lstStyle/>
                        <a:p>
                          <a:pPr algn="ctr">
                            <a:lnSpc>
                              <a:spcPct val="130000"/>
                            </a:lnSpc>
                          </a:pPr>
                          <a:r>
                            <a:rPr lang="en-US"/>
                            <a:t>F</a:t>
                          </a:r>
                          <a:r>
                            <a:rPr lang="en-US" baseline="30000"/>
                            <a:t>13</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70000" t="-26613" r="-1538" b="-182796"/>
                          </a:stretch>
                        </a:blipFill>
                      </a:tcPr>
                    </a:tc>
                    <a:extLst>
                      <a:ext uri="{0D108BD9-81ED-4DB2-BD59-A6C34878D82A}">
                        <a16:rowId xmlns:a16="http://schemas.microsoft.com/office/drawing/2014/main" val="1747608033"/>
                      </a:ext>
                    </a:extLst>
                  </a:tr>
                  <a:tr h="2266633">
                    <a:tc>
                      <a:txBody>
                        <a:bodyPr/>
                        <a:lstStyle/>
                        <a:p>
                          <a:pPr algn="ctr">
                            <a:lnSpc>
                              <a:spcPct val="130000"/>
                            </a:lnSpc>
                          </a:pPr>
                          <a:r>
                            <a:rPr lang="en-US"/>
                            <a:t>4</a:t>
                          </a:r>
                        </a:p>
                      </a:txBody>
                      <a:tcPr anchor="ctr"/>
                    </a:tc>
                    <a:tc>
                      <a:txBody>
                        <a:bodyPr/>
                        <a:lstStyle/>
                        <a:p>
                          <a:pPr algn="ctr">
                            <a:lnSpc>
                              <a:spcPct val="130000"/>
                            </a:lnSpc>
                          </a:pPr>
                          <a:r>
                            <a:rPr lang="en-US"/>
                            <a:t>F</a:t>
                          </a:r>
                        </a:p>
                        <a:p>
                          <a:pPr algn="ctr">
                            <a:lnSpc>
                              <a:spcPct val="130000"/>
                            </a:lnSpc>
                          </a:pPr>
                          <a:r>
                            <a:rPr lang="en-US"/>
                            <a:t>f(F)&lt;min</a:t>
                          </a:r>
                        </a:p>
                      </a:txBody>
                      <a:tcPr anchor="ctr"/>
                    </a:tc>
                    <a:tc>
                      <a:txBody>
                        <a:bodyPr/>
                        <a:lstStyle/>
                        <a:p>
                          <a:pPr algn="ctr">
                            <a:lnSpc>
                              <a:spcPct val="130000"/>
                            </a:lnSpc>
                          </a:pPr>
                          <a:r>
                            <a:rPr lang="en-US"/>
                            <a:t>G</a:t>
                          </a:r>
                        </a:p>
                        <a:p>
                          <a:pPr algn="ctr">
                            <a:lnSpc>
                              <a:spcPct val="130000"/>
                            </a:lnSpc>
                          </a:pPr>
                          <a:endParaRPr lang="en-US"/>
                        </a:p>
                        <a:p>
                          <a:pPr algn="ctr">
                            <a:lnSpc>
                              <a:spcPct val="130000"/>
                            </a:lnSpc>
                          </a:pPr>
                          <a:r>
                            <a:rPr lang="en-US"/>
                            <a:t>H</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g(G) = g(F) + cost(F,G)</a:t>
                          </a:r>
                        </a:p>
                        <a:p>
                          <a:pPr algn="l">
                            <a:lnSpc>
                              <a:spcPct val="130000"/>
                            </a:lnSpc>
                          </a:pPr>
                          <a:r>
                            <a:rPr lang="en-US"/>
                            <a:t>           = 11+ 8 = 17</a:t>
                          </a:r>
                        </a:p>
                        <a:p>
                          <a:pPr algn="l">
                            <a:lnSpc>
                              <a:spcPct val="130000"/>
                            </a:lnSpc>
                          </a:pPr>
                          <a:r>
                            <a:rPr lang="en-US"/>
                            <a:t>g(H) = g(F) + cost(F,H)</a:t>
                          </a:r>
                        </a:p>
                        <a:p>
                          <a:pPr algn="l">
                            <a:lnSpc>
                              <a:spcPct val="130000"/>
                            </a:lnSpc>
                          </a:pPr>
                          <a:r>
                            <a:rPr lang="en-US"/>
                            <a:t>          = 11 + 5 = 16</a:t>
                          </a:r>
                        </a:p>
                      </a:txBody>
                      <a:tcPr anchor="ctr"/>
                    </a:tc>
                    <a:tc>
                      <a:txBody>
                        <a:bodyPr/>
                        <a:lstStyle/>
                        <a:p>
                          <a:pPr algn="l">
                            <a:lnSpc>
                              <a:spcPct val="130000"/>
                            </a:lnSpc>
                          </a:pPr>
                          <a:r>
                            <a:rPr lang="en-US"/>
                            <a:t>f(G) = g(G) + h(G) </a:t>
                          </a:r>
                        </a:p>
                        <a:p>
                          <a:pPr algn="l">
                            <a:lnSpc>
                              <a:spcPct val="130000"/>
                            </a:lnSpc>
                          </a:pPr>
                          <a:r>
                            <a:rPr lang="en-US"/>
                            <a:t>         = 17 + 3 = 20</a:t>
                          </a:r>
                        </a:p>
                        <a:p>
                          <a:pPr algn="l">
                            <a:lnSpc>
                              <a:spcPct val="130000"/>
                            </a:lnSpc>
                          </a:pPr>
                          <a:r>
                            <a:rPr lang="en-US"/>
                            <a:t>f(H) = g(H) + h(H)</a:t>
                          </a:r>
                        </a:p>
                        <a:p>
                          <a:pPr algn="l">
                            <a:lnSpc>
                              <a:spcPct val="130000"/>
                            </a:lnSpc>
                          </a:pPr>
                          <a:r>
                            <a:rPr lang="en-US"/>
                            <a:t>         = 16 + 0 = 16</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16</a:t>
                          </a:r>
                        </a:p>
                      </a:txBody>
                      <a:tcPr anchor="ctr"/>
                    </a:tc>
                    <a:tc>
                      <a:txBody>
                        <a:bodyPr/>
                        <a:lstStyle/>
                        <a:p>
                          <a:pPr algn="ctr">
                            <a:lnSpc>
                              <a:spcPct val="130000"/>
                            </a:lnSpc>
                          </a:pPr>
                          <a:r>
                            <a:rPr lang="en-US"/>
                            <a:t>H</a:t>
                          </a:r>
                          <a:r>
                            <a:rPr lang="en-US" baseline="30000"/>
                            <a:t>16</a:t>
                          </a:r>
                          <a:r>
                            <a:rPr lang="en-US"/>
                            <a:t>, 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70000" t="-126613" r="-1538" b="-82796"/>
                          </a:stretch>
                        </a:blipFill>
                      </a:tcPr>
                    </a:tc>
                    <a:extLst>
                      <a:ext uri="{0D108BD9-81ED-4DB2-BD59-A6C34878D82A}">
                        <a16:rowId xmlns:a16="http://schemas.microsoft.com/office/drawing/2014/main" val="4227093414"/>
                      </a:ext>
                    </a:extLst>
                  </a:tr>
                  <a:tr h="1710500">
                    <a:tc>
                      <a:txBody>
                        <a:bodyPr/>
                        <a:lstStyle/>
                        <a:p>
                          <a:pPr algn="ctr">
                            <a:lnSpc>
                              <a:spcPct val="130000"/>
                            </a:lnSpc>
                          </a:pPr>
                          <a:r>
                            <a:rPr lang="en-US"/>
                            <a:t>5</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US"/>
                        </a:p>
                      </a:txBody>
                      <a:tcPr anchor="ctr">
                        <a:blipFill>
                          <a:blip r:embed="rId3"/>
                          <a:stretch>
                            <a:fillRect l="-235450" t="-300000" r="-155908" b="-9609"/>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70000" t="-300000" r="-1538" b="-9609"/>
                          </a:stretch>
                        </a:blipFill>
                      </a:tcPr>
                    </a:tc>
                    <a:extLst>
                      <a:ext uri="{0D108BD9-81ED-4DB2-BD59-A6C34878D82A}">
                        <a16:rowId xmlns:a16="http://schemas.microsoft.com/office/drawing/2014/main" val="1247692306"/>
                      </a:ext>
                    </a:extLst>
                  </a:tr>
                </a:tbl>
              </a:graphicData>
            </a:graphic>
          </p:graphicFrame>
        </mc:Fallback>
      </mc:AlternateContent>
    </p:spTree>
    <p:extLst>
      <p:ext uri="{BB962C8B-B14F-4D97-AF65-F5344CB8AC3E}">
        <p14:creationId xmlns:p14="http://schemas.microsoft.com/office/powerpoint/2010/main" val="15886092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127079262"/>
                  </p:ext>
                </p:extLst>
              </p:nvPr>
            </p:nvGraphicFramePr>
            <p:xfrm>
              <a:off x="513556" y="2451100"/>
              <a:ext cx="17824954" cy="558870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30165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0">
                    <a:tc>
                      <a:txBody>
                        <a:bodyPr/>
                        <a:lstStyle/>
                        <a:p>
                          <a:pPr algn="ctr">
                            <a:lnSpc>
                              <a:spcPct val="130000"/>
                            </a:lnSpc>
                          </a:pPr>
                          <a:r>
                            <a:rPr lang="en-US"/>
                            <a:t>6</a:t>
                          </a:r>
                        </a:p>
                      </a:txBody>
                      <a:tcPr anchor="ctr"/>
                    </a:tc>
                    <a:tc>
                      <a:txBody>
                        <a:bodyPr/>
                        <a:lstStyle/>
                        <a:p>
                          <a:pPr algn="ctr">
                            <a:lnSpc>
                              <a:spcPct val="130000"/>
                            </a:lnSpc>
                          </a:pPr>
                          <a:r>
                            <a:rPr lang="en-US"/>
                            <a:t>G</a:t>
                          </a:r>
                        </a:p>
                      </a:txBody>
                      <a:tcPr anchor="ctr"/>
                    </a:tc>
                    <a:tc>
                      <a:txBody>
                        <a:bodyPr/>
                        <a:lstStyle/>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𝐺</m:t>
                                    </m:r>
                                  </m:e>
                                </m:d>
                                <m:r>
                                  <a:rPr lang="en-US" b="0" i="1" smtClean="0">
                                    <a:latin typeface="Cambria Math" panose="02040503050406030204" pitchFamily="18" charset="0"/>
                                    <a:ea typeface="Cambria Math" panose="02040503050406030204" pitchFamily="18" charset="0"/>
                                  </a:rPr>
                                  <m:t>=20&gt;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0">
                    <a:tc>
                      <a:txBody>
                        <a:bodyPr/>
                        <a:lstStyle/>
                        <a:p>
                          <a:pPr algn="ctr">
                            <a:lnSpc>
                              <a:spcPct val="130000"/>
                            </a:lnSpc>
                          </a:pPr>
                          <a:r>
                            <a:rPr lang="en-US"/>
                            <a:t>7</a:t>
                          </a:r>
                        </a:p>
                      </a:txBody>
                      <a:tcPr anchor="ctr"/>
                    </a:tc>
                    <a:tc>
                      <a:txBody>
                        <a:bodyPr/>
                        <a:lstStyle/>
                        <a:p>
                          <a:pPr algn="ctr">
                            <a:lnSpc>
                              <a:spcPct val="130000"/>
                            </a:lnSpc>
                          </a:pPr>
                          <a:r>
                            <a:rPr lang="en-US"/>
                            <a:t>G</a:t>
                          </a:r>
                        </a:p>
                        <a:p>
                          <a:pPr algn="ctr">
                            <a:lnSpc>
                              <a:spcPct val="130000"/>
                            </a:lnSpc>
                          </a:pPr>
                          <a:r>
                            <a:rPr lang="en-US"/>
                            <a:t>f(G)&lt;min</a:t>
                          </a:r>
                        </a:p>
                      </a:txBody>
                      <a:tcPr anchor="ctr"/>
                    </a:tc>
                    <a:tc>
                      <a:txBody>
                        <a:bodyPr/>
                        <a:lstStyle/>
                        <a:p>
                          <a:pPr algn="ctr">
                            <a:lnSpc>
                              <a:spcPct val="130000"/>
                            </a:lnSpc>
                          </a:pPr>
                          <a:r>
                            <a:rPr lang="en-US"/>
                            <a:t>H</a:t>
                          </a:r>
                        </a:p>
                      </a:txBody>
                      <a:tcPr anchor="ctr"/>
                    </a:tc>
                    <a:tc>
                      <a:txBody>
                        <a:bodyPr/>
                        <a:lstStyle/>
                        <a:p>
                          <a:pPr algn="l">
                            <a:lnSpc>
                              <a:spcPct val="130000"/>
                            </a:lnSpc>
                          </a:pPr>
                          <a:r>
                            <a:rPr lang="en-US"/>
                            <a:t>g(H) = g(G) + cost(H)</a:t>
                          </a:r>
                        </a:p>
                        <a:p>
                          <a:pPr algn="l">
                            <a:lnSpc>
                              <a:spcPct val="130000"/>
                            </a:lnSpc>
                          </a:pPr>
                          <a:r>
                            <a:rPr lang="en-US"/>
                            <a:t>          = 20 + 4 = 24</a:t>
                          </a:r>
                        </a:p>
                      </a:txBody>
                      <a:tcPr anchor="ctr"/>
                    </a:tc>
                    <a:tc>
                      <a:txBody>
                        <a:bodyPr/>
                        <a:lstStyle/>
                        <a:p>
                          <a:pPr algn="l">
                            <a:lnSpc>
                              <a:spcPct val="130000"/>
                            </a:lnSpc>
                          </a:pPr>
                          <a:r>
                            <a:rPr lang="en-US"/>
                            <a:t>f(H) = g(H) + h(H)</a:t>
                          </a:r>
                        </a:p>
                        <a:p>
                          <a:pPr algn="l">
                            <a:lnSpc>
                              <a:spcPct val="130000"/>
                            </a:lnSpc>
                          </a:pPr>
                          <a:r>
                            <a:rPr lang="en-US"/>
                            <a:t>         = 24 + 0 = 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16</m:t>
                                </m:r>
                              </m:oMath>
                            </m:oMathPara>
                          </a14:m>
                          <a:endParaRPr lang="en-US" dirty="0"/>
                        </a:p>
                      </a:txBody>
                      <a:tcPr anchor="ctr"/>
                    </a:tc>
                    <a:extLst>
                      <a:ext uri="{0D108BD9-81ED-4DB2-BD59-A6C34878D82A}">
                        <a16:rowId xmlns:a16="http://schemas.microsoft.com/office/drawing/2014/main" val="4227093414"/>
                      </a:ext>
                    </a:extLst>
                  </a:tr>
                  <a:tr h="0">
                    <a:tc>
                      <a:txBody>
                        <a:bodyPr/>
                        <a:lstStyle/>
                        <a:p>
                          <a:pPr algn="ctr">
                            <a:lnSpc>
                              <a:spcPct val="130000"/>
                            </a:lnSpc>
                          </a:pPr>
                          <a:r>
                            <a:rPr lang="en-US"/>
                            <a:t>8</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𝐻</m:t>
                                    </m:r>
                                  </m:e>
                                </m:d>
                                <m:r>
                                  <a:rPr lang="en-US" b="0" i="1" smtClean="0">
                                    <a:latin typeface="Cambria Math" panose="02040503050406030204" pitchFamily="18" charset="0"/>
                                    <a:ea typeface="Cambria Math" panose="02040503050406030204" pitchFamily="18" charset="0"/>
                                  </a:rPr>
                                  <m:t>=24&gt;16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247692306"/>
                      </a:ext>
                    </a:extLst>
                  </a:tr>
                  <a:tr h="0">
                    <a:tc>
                      <a:txBody>
                        <a:bodyPr/>
                        <a:lstStyle/>
                        <a:p>
                          <a:pPr algn="ctr">
                            <a:lnSpc>
                              <a:spcPct val="130000"/>
                            </a:lnSpc>
                          </a:pPr>
                          <a:r>
                            <a:rPr lang="en-US"/>
                            <a:t>9</a:t>
                          </a:r>
                        </a:p>
                      </a:txBody>
                      <a:tcPr anchor="ctr"/>
                    </a:tc>
                    <a:tc>
                      <a:txBody>
                        <a:bodyPr/>
                        <a:lstStyle/>
                        <a:p>
                          <a:pPr algn="ctr">
                            <a:lnSpc>
                              <a:spcPct val="130000"/>
                            </a:lnSpc>
                          </a:pPr>
                          <a:r>
                            <a:rPr lang="en-US"/>
                            <a:t>E</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𝐸</m:t>
                                    </m:r>
                                  </m:e>
                                </m:d>
                                <m:r>
                                  <a:rPr lang="en-US" b="0" i="1" smtClean="0">
                                    <a:latin typeface="Cambria Math" panose="02040503050406030204" pitchFamily="18" charset="0"/>
                                    <a:ea typeface="Cambria Math" panose="02040503050406030204" pitchFamily="18" charset="0"/>
                                  </a:rPr>
                                  <m:t>=24&gt;16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512097739"/>
                      </a:ext>
                    </a:extLst>
                  </a:tr>
                  <a:tr h="0">
                    <a:tc>
                      <a:txBody>
                        <a:bodyPr/>
                        <a:lstStyle/>
                        <a:p>
                          <a:pPr algn="ctr">
                            <a:lnSpc>
                              <a:spcPct val="130000"/>
                            </a:lnSpc>
                          </a:pPr>
                          <a:r>
                            <a:rPr lang="en-US"/>
                            <a:t>10</a:t>
                          </a:r>
                        </a:p>
                      </a:txBody>
                      <a:tcPr anchor="ctr"/>
                    </a:tc>
                    <a:tc>
                      <a:txBody>
                        <a:bodyPr/>
                        <a:lstStyle/>
                        <a:p>
                          <a:pPr algn="ctr">
                            <a:lnSpc>
                              <a:spcPct val="130000"/>
                            </a:lnSpc>
                          </a:pPr>
                          <a:r>
                            <a:rPr lang="en-US"/>
                            <a:t>C</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𝐶</m:t>
                                    </m:r>
                                  </m:e>
                                </m:d>
                                <m:r>
                                  <a:rPr lang="en-US" b="0" i="1" smtClean="0">
                                    <a:latin typeface="Cambria Math" panose="02040503050406030204" pitchFamily="18" charset="0"/>
                                    <a:ea typeface="Cambria Math" panose="02040503050406030204" pitchFamily="18" charset="0"/>
                                  </a:rPr>
                                  <m:t>=20&gt;16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350512530"/>
                      </a:ext>
                    </a:extLst>
                  </a:tr>
                  <a:tr h="0">
                    <a:tc>
                      <a:txBody>
                        <a:bodyPr/>
                        <a:lstStyle/>
                        <a:p>
                          <a:pPr algn="ctr">
                            <a:lnSpc>
                              <a:spcPct val="130000"/>
                            </a:lnSpc>
                          </a:pPr>
                          <a:r>
                            <a:rPr lang="en-US"/>
                            <a:t>11</a:t>
                          </a:r>
                        </a:p>
                      </a:txBody>
                      <a:tcPr anchor="ctr"/>
                    </a:tc>
                    <a:tc>
                      <a:txBody>
                        <a:bodyPr/>
                        <a:lstStyle/>
                        <a:p>
                          <a:pPr algn="ctr">
                            <a:lnSpc>
                              <a:spcPct val="130000"/>
                            </a:lnSpc>
                          </a:pPr>
                          <a:r>
                            <a:rPr lang="en-US"/>
                            <a:t>D</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=31&gt;16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309228242"/>
                      </a:ext>
                    </a:extLst>
                  </a:tr>
                  <a:tr h="0">
                    <a:tc>
                      <a:txBody>
                        <a:bodyPr/>
                        <a:lstStyle/>
                        <a:p>
                          <a:pPr algn="ctr">
                            <a:lnSpc>
                              <a:spcPct val="130000"/>
                            </a:lnSpc>
                          </a:pPr>
                          <a:r>
                            <a:rPr lang="en-US"/>
                            <a:t>12</a:t>
                          </a:r>
                        </a:p>
                      </a:txBody>
                      <a:tcPr anchor="ctr"/>
                    </a:tc>
                    <a:tc>
                      <a:txBody>
                        <a:bodyPr/>
                        <a:lstStyle/>
                        <a:p>
                          <a:pPr algn="ctr">
                            <a:lnSpc>
                              <a:spcPct val="130000"/>
                            </a:lnSpc>
                          </a:pPr>
                          <a:r>
                            <a:rPr lang="en-US">
                              <a:sym typeface="Symbol" panose="05050102010706020507" pitchFamily="18" charset="2"/>
                            </a:rPr>
                            <a:t></a:t>
                          </a:r>
                          <a:endParaRPr lang="en-US"/>
                        </a:p>
                      </a:txBody>
                      <a:tcPr anchor="ctr"/>
                    </a:tc>
                    <a:tc>
                      <a:txBody>
                        <a:bodyPr/>
                        <a:lstStyle/>
                        <a:p>
                          <a:pPr algn="ctr">
                            <a:lnSpc>
                              <a:spcPct val="130000"/>
                            </a:lnSpc>
                          </a:pPr>
                          <a:endParaRPr lang="en-US"/>
                        </a:p>
                      </a:txBody>
                      <a:tcPr anchor="ctr"/>
                    </a:tc>
                    <a:tc>
                      <a:txBody>
                        <a:bodyPr/>
                        <a:lstStyle/>
                        <a:p>
                          <a:pPr algn="l">
                            <a:lnSpc>
                              <a:spcPct val="130000"/>
                            </a:lnSpc>
                          </a:pPr>
                          <a:r>
                            <a:rPr lang="en-US"/>
                            <a:t>END</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dirty="0"/>
                        </a:p>
                      </a:txBody>
                      <a:tcPr anchor="ctr"/>
                    </a:tc>
                    <a:extLst>
                      <a:ext uri="{0D108BD9-81ED-4DB2-BD59-A6C34878D82A}">
                        <a16:rowId xmlns:a16="http://schemas.microsoft.com/office/drawing/2014/main" val="3926553677"/>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127079262"/>
                  </p:ext>
                </p:extLst>
              </p:nvPr>
            </p:nvGraphicFramePr>
            <p:xfrm>
              <a:off x="513556" y="2451100"/>
              <a:ext cx="17824954" cy="558870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30165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6</a:t>
                          </a:r>
                        </a:p>
                      </a:txBody>
                      <a:tcPr anchor="ctr"/>
                    </a:tc>
                    <a:tc>
                      <a:txBody>
                        <a:bodyPr/>
                        <a:lstStyle/>
                        <a:p>
                          <a:pPr algn="ctr">
                            <a:lnSpc>
                              <a:spcPct val="130000"/>
                            </a:lnSpc>
                          </a:pPr>
                          <a:r>
                            <a:rPr lang="en-US"/>
                            <a:t>G</a:t>
                          </a:r>
                        </a:p>
                      </a:txBody>
                      <a:tcPr anchor="ctr"/>
                    </a:tc>
                    <a:tc>
                      <a:txBody>
                        <a:bodyPr/>
                        <a:lstStyle/>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endParaRPr lang="en-VN"/>
                        </a:p>
                      </a:txBody>
                      <a:tcPr anchor="ctr">
                        <a:blipFill>
                          <a:blip r:embed="rId3"/>
                          <a:stretch>
                            <a:fillRect l="-234799" t="-94118" r="-180952" b="-698039"/>
                          </a:stretch>
                        </a:blipFill>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VN"/>
                        </a:p>
                      </a:txBody>
                      <a:tcPr anchor="ctr">
                        <a:blipFill>
                          <a:blip r:embed="rId3"/>
                          <a:stretch>
                            <a:fillRect l="-1024000" t="-94118" r="-2400" b="-698039"/>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7</a:t>
                          </a:r>
                        </a:p>
                      </a:txBody>
                      <a:tcPr anchor="ctr"/>
                    </a:tc>
                    <a:tc>
                      <a:txBody>
                        <a:bodyPr/>
                        <a:lstStyle/>
                        <a:p>
                          <a:pPr algn="ctr">
                            <a:lnSpc>
                              <a:spcPct val="130000"/>
                            </a:lnSpc>
                          </a:pPr>
                          <a:r>
                            <a:rPr lang="en-US"/>
                            <a:t>G</a:t>
                          </a:r>
                        </a:p>
                        <a:p>
                          <a:pPr algn="ctr">
                            <a:lnSpc>
                              <a:spcPct val="130000"/>
                            </a:lnSpc>
                          </a:pPr>
                          <a:r>
                            <a:rPr lang="en-US"/>
                            <a:t>f(G)&lt;min</a:t>
                          </a:r>
                        </a:p>
                      </a:txBody>
                      <a:tcPr anchor="ctr"/>
                    </a:tc>
                    <a:tc>
                      <a:txBody>
                        <a:bodyPr/>
                        <a:lstStyle/>
                        <a:p>
                          <a:pPr algn="ctr">
                            <a:lnSpc>
                              <a:spcPct val="130000"/>
                            </a:lnSpc>
                          </a:pPr>
                          <a:r>
                            <a:rPr lang="en-US"/>
                            <a:t>H</a:t>
                          </a:r>
                        </a:p>
                      </a:txBody>
                      <a:tcPr anchor="ctr"/>
                    </a:tc>
                    <a:tc>
                      <a:txBody>
                        <a:bodyPr/>
                        <a:lstStyle/>
                        <a:p>
                          <a:pPr algn="l">
                            <a:lnSpc>
                              <a:spcPct val="130000"/>
                            </a:lnSpc>
                          </a:pPr>
                          <a:r>
                            <a:rPr lang="en-US"/>
                            <a:t>g(H) = g(G) + cost(H)</a:t>
                          </a:r>
                        </a:p>
                        <a:p>
                          <a:pPr algn="l">
                            <a:lnSpc>
                              <a:spcPct val="130000"/>
                            </a:lnSpc>
                          </a:pPr>
                          <a:r>
                            <a:rPr lang="en-US"/>
                            <a:t>          = 20 + 4 = 24</a:t>
                          </a:r>
                        </a:p>
                      </a:txBody>
                      <a:tcPr anchor="ctr"/>
                    </a:tc>
                    <a:tc>
                      <a:txBody>
                        <a:bodyPr/>
                        <a:lstStyle/>
                        <a:p>
                          <a:pPr algn="l">
                            <a:lnSpc>
                              <a:spcPct val="130000"/>
                            </a:lnSpc>
                          </a:pPr>
                          <a:r>
                            <a:rPr lang="en-US"/>
                            <a:t>f(H) = g(H) + h(H)</a:t>
                          </a:r>
                        </a:p>
                        <a:p>
                          <a:pPr algn="l">
                            <a:lnSpc>
                              <a:spcPct val="130000"/>
                            </a:lnSpc>
                          </a:pPr>
                          <a:r>
                            <a:rPr lang="en-US"/>
                            <a:t>         = 24 + 0 = 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VN"/>
                        </a:p>
                      </a:txBody>
                      <a:tcPr anchor="ctr">
                        <a:blipFill>
                          <a:blip r:embed="rId3"/>
                          <a:stretch>
                            <a:fillRect l="-1024000" t="-108791" r="-2400" b="-291209"/>
                          </a:stretch>
                        </a:blipFill>
                      </a:tcPr>
                    </a:tc>
                    <a:extLst>
                      <a:ext uri="{0D108BD9-81ED-4DB2-BD59-A6C34878D82A}">
                        <a16:rowId xmlns:a16="http://schemas.microsoft.com/office/drawing/2014/main" val="4227093414"/>
                      </a:ext>
                    </a:extLst>
                  </a:tr>
                  <a:tr h="647573">
                    <a:tc>
                      <a:txBody>
                        <a:bodyPr/>
                        <a:lstStyle/>
                        <a:p>
                          <a:pPr algn="ctr">
                            <a:lnSpc>
                              <a:spcPct val="130000"/>
                            </a:lnSpc>
                          </a:pPr>
                          <a:r>
                            <a:rPr lang="en-US"/>
                            <a:t>8</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VN"/>
                        </a:p>
                      </a:txBody>
                      <a:tcPr anchor="ctr">
                        <a:blipFill>
                          <a:blip r:embed="rId3"/>
                          <a:stretch>
                            <a:fillRect l="-234799" t="-372549" r="-180952" b="-419608"/>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20</a:t>
                          </a:r>
                          <a:r>
                            <a:rPr lang="en-US"/>
                            <a:t>, C</a:t>
                          </a:r>
                          <a:r>
                            <a:rPr lang="en-US" baseline="30000"/>
                            <a:t>20</a:t>
                          </a:r>
                          <a:r>
                            <a:rPr lang="en-US"/>
                            <a:t>, D</a:t>
                          </a:r>
                          <a:r>
                            <a:rPr lang="en-US" baseline="30000"/>
                            <a:t>31</a:t>
                          </a:r>
                        </a:p>
                      </a:txBody>
                      <a:tcPr anchor="ctr"/>
                    </a:tc>
                    <a:tc>
                      <a:txBody>
                        <a:bodyPr/>
                        <a:lstStyle/>
                        <a:p>
                          <a:endParaRPr lang="en-VN"/>
                        </a:p>
                      </a:txBody>
                      <a:tcPr anchor="ctr">
                        <a:blipFill>
                          <a:blip r:embed="rId3"/>
                          <a:stretch>
                            <a:fillRect l="-1024000" t="-372549" r="-2400" b="-419608"/>
                          </a:stretch>
                        </a:blipFill>
                      </a:tcPr>
                    </a:tc>
                    <a:extLst>
                      <a:ext uri="{0D108BD9-81ED-4DB2-BD59-A6C34878D82A}">
                        <a16:rowId xmlns:a16="http://schemas.microsoft.com/office/drawing/2014/main" val="1247692306"/>
                      </a:ext>
                    </a:extLst>
                  </a:tr>
                  <a:tr h="647573">
                    <a:tc>
                      <a:txBody>
                        <a:bodyPr/>
                        <a:lstStyle/>
                        <a:p>
                          <a:pPr algn="ctr">
                            <a:lnSpc>
                              <a:spcPct val="130000"/>
                            </a:lnSpc>
                          </a:pPr>
                          <a:r>
                            <a:rPr lang="en-US"/>
                            <a:t>9</a:t>
                          </a:r>
                        </a:p>
                      </a:txBody>
                      <a:tcPr anchor="ctr"/>
                    </a:tc>
                    <a:tc>
                      <a:txBody>
                        <a:bodyPr/>
                        <a:lstStyle/>
                        <a:p>
                          <a:pPr algn="ctr">
                            <a:lnSpc>
                              <a:spcPct val="130000"/>
                            </a:lnSpc>
                          </a:pPr>
                          <a:r>
                            <a:rPr lang="en-US"/>
                            <a:t>E</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VN"/>
                        </a:p>
                      </a:txBody>
                      <a:tcPr anchor="ctr">
                        <a:blipFill>
                          <a:blip r:embed="rId3"/>
                          <a:stretch>
                            <a:fillRect l="-234799" t="-463462" r="-180952" b="-311538"/>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t>, D</a:t>
                          </a:r>
                          <a:r>
                            <a:rPr lang="en-US" baseline="30000"/>
                            <a:t>31</a:t>
                          </a:r>
                        </a:p>
                      </a:txBody>
                      <a:tcPr anchor="ctr"/>
                    </a:tc>
                    <a:tc>
                      <a:txBody>
                        <a:bodyPr/>
                        <a:lstStyle/>
                        <a:p>
                          <a:endParaRPr lang="en-VN"/>
                        </a:p>
                      </a:txBody>
                      <a:tcPr anchor="ctr">
                        <a:blipFill>
                          <a:blip r:embed="rId3"/>
                          <a:stretch>
                            <a:fillRect l="-1024000" t="-463462" r="-2400" b="-311538"/>
                          </a:stretch>
                        </a:blipFill>
                      </a:tcPr>
                    </a:tc>
                    <a:extLst>
                      <a:ext uri="{0D108BD9-81ED-4DB2-BD59-A6C34878D82A}">
                        <a16:rowId xmlns:a16="http://schemas.microsoft.com/office/drawing/2014/main" val="1512097739"/>
                      </a:ext>
                    </a:extLst>
                  </a:tr>
                  <a:tr h="647573">
                    <a:tc>
                      <a:txBody>
                        <a:bodyPr/>
                        <a:lstStyle/>
                        <a:p>
                          <a:pPr algn="ctr">
                            <a:lnSpc>
                              <a:spcPct val="130000"/>
                            </a:lnSpc>
                          </a:pPr>
                          <a:r>
                            <a:rPr lang="en-US"/>
                            <a:t>10</a:t>
                          </a:r>
                        </a:p>
                      </a:txBody>
                      <a:tcPr anchor="ctr"/>
                    </a:tc>
                    <a:tc>
                      <a:txBody>
                        <a:bodyPr/>
                        <a:lstStyle/>
                        <a:p>
                          <a:pPr algn="ctr">
                            <a:lnSpc>
                              <a:spcPct val="130000"/>
                            </a:lnSpc>
                          </a:pPr>
                          <a:r>
                            <a:rPr lang="en-US"/>
                            <a:t>C</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VN"/>
                        </a:p>
                      </a:txBody>
                      <a:tcPr anchor="ctr">
                        <a:blipFill>
                          <a:blip r:embed="rId3"/>
                          <a:stretch>
                            <a:fillRect l="-234799" t="-574510" r="-180952" b="-217647"/>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D</a:t>
                          </a:r>
                          <a:r>
                            <a:rPr lang="en-US" baseline="30000"/>
                            <a:t>31</a:t>
                          </a:r>
                        </a:p>
                      </a:txBody>
                      <a:tcPr anchor="ctr"/>
                    </a:tc>
                    <a:tc>
                      <a:txBody>
                        <a:bodyPr/>
                        <a:lstStyle/>
                        <a:p>
                          <a:endParaRPr lang="en-VN"/>
                        </a:p>
                      </a:txBody>
                      <a:tcPr anchor="ctr">
                        <a:blipFill>
                          <a:blip r:embed="rId3"/>
                          <a:stretch>
                            <a:fillRect l="-1024000" t="-574510" r="-2400" b="-217647"/>
                          </a:stretch>
                        </a:blipFill>
                      </a:tcPr>
                    </a:tc>
                    <a:extLst>
                      <a:ext uri="{0D108BD9-81ED-4DB2-BD59-A6C34878D82A}">
                        <a16:rowId xmlns:a16="http://schemas.microsoft.com/office/drawing/2014/main" val="350512530"/>
                      </a:ext>
                    </a:extLst>
                  </a:tr>
                  <a:tr h="647573">
                    <a:tc>
                      <a:txBody>
                        <a:bodyPr/>
                        <a:lstStyle/>
                        <a:p>
                          <a:pPr algn="ctr">
                            <a:lnSpc>
                              <a:spcPct val="130000"/>
                            </a:lnSpc>
                          </a:pPr>
                          <a:r>
                            <a:rPr lang="en-US"/>
                            <a:t>11</a:t>
                          </a:r>
                        </a:p>
                      </a:txBody>
                      <a:tcPr anchor="ctr"/>
                    </a:tc>
                    <a:tc>
                      <a:txBody>
                        <a:bodyPr/>
                        <a:lstStyle/>
                        <a:p>
                          <a:pPr algn="ctr">
                            <a:lnSpc>
                              <a:spcPct val="130000"/>
                            </a:lnSpc>
                          </a:pPr>
                          <a:r>
                            <a:rPr lang="en-US"/>
                            <a:t>D</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VN"/>
                        </a:p>
                      </a:txBody>
                      <a:tcPr anchor="ctr">
                        <a:blipFill>
                          <a:blip r:embed="rId3"/>
                          <a:stretch>
                            <a:fillRect l="-234799" t="-674510" r="-180952" b="-117647"/>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309228242"/>
                      </a:ext>
                    </a:extLst>
                  </a:tr>
                  <a:tr h="598234">
                    <a:tc>
                      <a:txBody>
                        <a:bodyPr/>
                        <a:lstStyle/>
                        <a:p>
                          <a:pPr algn="ctr">
                            <a:lnSpc>
                              <a:spcPct val="130000"/>
                            </a:lnSpc>
                          </a:pPr>
                          <a:r>
                            <a:rPr lang="en-US"/>
                            <a:t>12</a:t>
                          </a:r>
                        </a:p>
                      </a:txBody>
                      <a:tcPr anchor="ctr"/>
                    </a:tc>
                    <a:tc>
                      <a:txBody>
                        <a:bodyPr/>
                        <a:lstStyle/>
                        <a:p>
                          <a:pPr algn="ctr">
                            <a:lnSpc>
                              <a:spcPct val="130000"/>
                            </a:lnSpc>
                          </a:pPr>
                          <a:r>
                            <a:rPr lang="en-US">
                              <a:sym typeface="Symbol" panose="05050102010706020507" pitchFamily="18" charset="2"/>
                            </a:rPr>
                            <a:t></a:t>
                          </a:r>
                          <a:endParaRPr lang="en-US"/>
                        </a:p>
                      </a:txBody>
                      <a:tcPr anchor="ctr"/>
                    </a:tc>
                    <a:tc>
                      <a:txBody>
                        <a:bodyPr/>
                        <a:lstStyle/>
                        <a:p>
                          <a:pPr algn="ctr">
                            <a:lnSpc>
                              <a:spcPct val="130000"/>
                            </a:lnSpc>
                          </a:pPr>
                          <a:endParaRPr lang="en-US"/>
                        </a:p>
                      </a:txBody>
                      <a:tcPr anchor="ctr"/>
                    </a:tc>
                    <a:tc>
                      <a:txBody>
                        <a:bodyPr/>
                        <a:lstStyle/>
                        <a:p>
                          <a:pPr algn="l">
                            <a:lnSpc>
                              <a:spcPct val="130000"/>
                            </a:lnSpc>
                          </a:pPr>
                          <a:r>
                            <a:rPr lang="en-US"/>
                            <a:t>END</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dirty="0"/>
                        </a:p>
                      </a:txBody>
                      <a:tcPr anchor="ctr"/>
                    </a:tc>
                    <a:extLst>
                      <a:ext uri="{0D108BD9-81ED-4DB2-BD59-A6C34878D82A}">
                        <a16:rowId xmlns:a16="http://schemas.microsoft.com/office/drawing/2014/main" val="3926553677"/>
                      </a:ext>
                    </a:extLst>
                  </a:tr>
                </a:tbl>
              </a:graphicData>
            </a:graphic>
          </p:graphicFrame>
        </mc:Fallback>
      </mc:AlternateContent>
    </p:spTree>
    <p:extLst>
      <p:ext uri="{BB962C8B-B14F-4D97-AF65-F5344CB8AC3E}">
        <p14:creationId xmlns:p14="http://schemas.microsoft.com/office/powerpoint/2010/main" val="40676390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BA82-DE6E-83EA-0441-32B847EDCAAA}"/>
              </a:ext>
            </a:extLst>
          </p:cNvPr>
          <p:cNvSpPr>
            <a:spLocks noGrp="1"/>
          </p:cNvSpPr>
          <p:nvPr>
            <p:ph type="title"/>
          </p:nvPr>
        </p:nvSpPr>
        <p:spPr>
          <a:xfrm>
            <a:off x="1306958" y="4660900"/>
            <a:ext cx="16396395" cy="1767382"/>
          </a:xfrm>
        </p:spPr>
        <p:txBody>
          <a:bodyPr>
            <a:normAutofit/>
          </a:bodyPr>
          <a:lstStyle/>
          <a:p>
            <a:pPr algn="ctr"/>
            <a:r>
              <a:rPr lang="en-US" sz="5000"/>
              <a:t>HẾT CHƯƠNG 4</a:t>
            </a:r>
          </a:p>
        </p:txBody>
      </p:sp>
    </p:spTree>
    <p:extLst>
      <p:ext uri="{BB962C8B-B14F-4D97-AF65-F5344CB8AC3E}">
        <p14:creationId xmlns:p14="http://schemas.microsoft.com/office/powerpoint/2010/main" val="459092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8721688" cy="609628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Best-</a:t>
            </a:r>
            <a:r>
              <a:rPr lang="en-US" sz="4400" spc="-5">
                <a:cs typeface="Source Sans Pro Light"/>
              </a:rPr>
              <a:t>F</a:t>
            </a:r>
            <a:r>
              <a:rPr lang="vi-VN" sz="4400" spc="-5">
                <a:cs typeface="Source Sans Pro Light"/>
              </a:rPr>
              <a:t>irst </a:t>
            </a:r>
            <a:r>
              <a:rPr lang="en-US" sz="4400" spc="-5">
                <a:cs typeface="Source Sans Pro Light"/>
              </a:rPr>
              <a:t>S</a:t>
            </a:r>
            <a:r>
              <a:rPr lang="vi-VN" sz="4400" spc="-5">
                <a:cs typeface="Source Sans Pro Light"/>
              </a:rPr>
              <a:t>earch (BFS). Áp dụng BFS để tìm đường đi ngắn nhất từ đỉnh </a:t>
            </a:r>
            <a:r>
              <a:rPr lang="en-US" sz="4400" b="1" spc="-5">
                <a:cs typeface="Source Sans Pro Light"/>
              </a:rPr>
              <a:t>A</a:t>
            </a:r>
            <a:r>
              <a:rPr lang="vi-VN" sz="4400" spc="-5">
                <a:cs typeface="Source Sans Pro Light"/>
              </a:rPr>
              <a:t> đến </a:t>
            </a:r>
            <a:r>
              <a:rPr lang="en-US" sz="4400" b="1" spc="-5">
                <a:cs typeface="Source Sans Pro Light"/>
              </a:rPr>
              <a:t>H</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a:t>
            </a:r>
            <a:endParaRPr lang="vi-VN" sz="4400" spc="-5"/>
          </a:p>
        </p:txBody>
      </p:sp>
      <p:graphicFrame>
        <p:nvGraphicFramePr>
          <p:cNvPr id="6" name="Table 5">
            <a:extLst>
              <a:ext uri="{FF2B5EF4-FFF2-40B4-BE49-F238E27FC236}">
                <a16:creationId xmlns:a16="http://schemas.microsoft.com/office/drawing/2014/main" id="{43AB02F5-E658-A51A-5895-28957ADA1388}"/>
              </a:ext>
            </a:extLst>
          </p:cNvPr>
          <p:cNvGraphicFramePr>
            <a:graphicFrameLocks noGrp="1"/>
          </p:cNvGraphicFramePr>
          <p:nvPr>
            <p:extLst>
              <p:ext uri="{D42A27DB-BD31-4B8C-83A1-F6EECF244321}">
                <p14:modId xmlns:p14="http://schemas.microsoft.com/office/powerpoint/2010/main" val="4292175242"/>
              </p:ext>
            </p:extLst>
          </p:nvPr>
        </p:nvGraphicFramePr>
        <p:xfrm>
          <a:off x="1351756" y="8949003"/>
          <a:ext cx="10744195" cy="1426898"/>
        </p:xfrm>
        <a:graphic>
          <a:graphicData uri="http://schemas.openxmlformats.org/drawingml/2006/table">
            <a:tbl>
              <a:tblPr>
                <a:tableStyleId>{BDBED569-4797-4DF1-A0F4-6AAB3CD982D8}</a:tableStyleId>
              </a:tblPr>
              <a:tblGrid>
                <a:gridCol w="976745">
                  <a:extLst>
                    <a:ext uri="{9D8B030D-6E8A-4147-A177-3AD203B41FA5}">
                      <a16:colId xmlns:a16="http://schemas.microsoft.com/office/drawing/2014/main" val="2778526629"/>
                    </a:ext>
                  </a:extLst>
                </a:gridCol>
                <a:gridCol w="976745">
                  <a:extLst>
                    <a:ext uri="{9D8B030D-6E8A-4147-A177-3AD203B41FA5}">
                      <a16:colId xmlns:a16="http://schemas.microsoft.com/office/drawing/2014/main" val="3305562687"/>
                    </a:ext>
                  </a:extLst>
                </a:gridCol>
                <a:gridCol w="976745">
                  <a:extLst>
                    <a:ext uri="{9D8B030D-6E8A-4147-A177-3AD203B41FA5}">
                      <a16:colId xmlns:a16="http://schemas.microsoft.com/office/drawing/2014/main" val="720937541"/>
                    </a:ext>
                  </a:extLst>
                </a:gridCol>
                <a:gridCol w="976745">
                  <a:extLst>
                    <a:ext uri="{9D8B030D-6E8A-4147-A177-3AD203B41FA5}">
                      <a16:colId xmlns:a16="http://schemas.microsoft.com/office/drawing/2014/main" val="302700034"/>
                    </a:ext>
                  </a:extLst>
                </a:gridCol>
                <a:gridCol w="976745">
                  <a:extLst>
                    <a:ext uri="{9D8B030D-6E8A-4147-A177-3AD203B41FA5}">
                      <a16:colId xmlns:a16="http://schemas.microsoft.com/office/drawing/2014/main" val="3843937364"/>
                    </a:ext>
                  </a:extLst>
                </a:gridCol>
                <a:gridCol w="976745">
                  <a:extLst>
                    <a:ext uri="{9D8B030D-6E8A-4147-A177-3AD203B41FA5}">
                      <a16:colId xmlns:a16="http://schemas.microsoft.com/office/drawing/2014/main" val="1317233638"/>
                    </a:ext>
                  </a:extLst>
                </a:gridCol>
                <a:gridCol w="976745">
                  <a:extLst>
                    <a:ext uri="{9D8B030D-6E8A-4147-A177-3AD203B41FA5}">
                      <a16:colId xmlns:a16="http://schemas.microsoft.com/office/drawing/2014/main" val="2765724621"/>
                    </a:ext>
                  </a:extLst>
                </a:gridCol>
                <a:gridCol w="976745">
                  <a:extLst>
                    <a:ext uri="{9D8B030D-6E8A-4147-A177-3AD203B41FA5}">
                      <a16:colId xmlns:a16="http://schemas.microsoft.com/office/drawing/2014/main" val="1449688705"/>
                    </a:ext>
                  </a:extLst>
                </a:gridCol>
                <a:gridCol w="976745">
                  <a:extLst>
                    <a:ext uri="{9D8B030D-6E8A-4147-A177-3AD203B41FA5}">
                      <a16:colId xmlns:a16="http://schemas.microsoft.com/office/drawing/2014/main" val="3450145192"/>
                    </a:ext>
                  </a:extLst>
                </a:gridCol>
                <a:gridCol w="976745">
                  <a:extLst>
                    <a:ext uri="{9D8B030D-6E8A-4147-A177-3AD203B41FA5}">
                      <a16:colId xmlns:a16="http://schemas.microsoft.com/office/drawing/2014/main" val="1524411986"/>
                    </a:ext>
                  </a:extLst>
                </a:gridCol>
                <a:gridCol w="976745">
                  <a:extLst>
                    <a:ext uri="{9D8B030D-6E8A-4147-A177-3AD203B41FA5}">
                      <a16:colId xmlns:a16="http://schemas.microsoft.com/office/drawing/2014/main" val="3904458913"/>
                    </a:ext>
                  </a:extLst>
                </a:gridCol>
              </a:tblGrid>
              <a:tr h="713449">
                <a:tc>
                  <a:txBody>
                    <a:bodyPr/>
                    <a:lstStyle/>
                    <a:p>
                      <a:pPr algn="ctr" fontAlgn="b"/>
                      <a:r>
                        <a:rPr lang="en-US" sz="3600" b="1" u="none" strike="noStrike">
                          <a:effectLst/>
                        </a:rPr>
                        <a:t>A</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B</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C</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D</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E</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F</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G</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H</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I</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J</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i="0" u="none" strike="noStrike">
                          <a:solidFill>
                            <a:srgbClr val="000000"/>
                          </a:solidFill>
                          <a:effectLst/>
                          <a:latin typeface="+mn-lt"/>
                        </a:rPr>
                        <a:t>K</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136440012"/>
                  </a:ext>
                </a:extLst>
              </a:tr>
              <a:tr h="713449">
                <a:tc>
                  <a:txBody>
                    <a:bodyPr/>
                    <a:lstStyle/>
                    <a:p>
                      <a:pPr algn="ctr" fontAlgn="b"/>
                      <a:r>
                        <a:rPr lang="en-US" sz="3600" u="none" strike="noStrike">
                          <a:effectLst/>
                        </a:rPr>
                        <a:t>30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17</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25</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16</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23</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12</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13</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i="0" u="none" strike="noStrike">
                          <a:solidFill>
                            <a:srgbClr val="000000"/>
                          </a:solidFill>
                          <a:effectLst/>
                          <a:latin typeface="+mn-lt"/>
                        </a:rPr>
                        <a:t>30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48051582"/>
                  </a:ext>
                </a:extLst>
              </a:tr>
            </a:tbl>
          </a:graphicData>
        </a:graphic>
      </p:graphicFrame>
      <p:pic>
        <p:nvPicPr>
          <p:cNvPr id="10" name="Picture 9">
            <a:extLst>
              <a:ext uri="{FF2B5EF4-FFF2-40B4-BE49-F238E27FC236}">
                <a16:creationId xmlns:a16="http://schemas.microsoft.com/office/drawing/2014/main" id="{A27306A2-3388-4F04-7B22-76E3FB61248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43356" y="2159968"/>
            <a:ext cx="8382723" cy="7072922"/>
          </a:xfrm>
          <a:prstGeom prst="rect">
            <a:avLst/>
          </a:prstGeom>
        </p:spPr>
      </p:pic>
    </p:spTree>
    <p:extLst>
      <p:ext uri="{BB962C8B-B14F-4D97-AF65-F5344CB8AC3E}">
        <p14:creationId xmlns:p14="http://schemas.microsoft.com/office/powerpoint/2010/main" val="1046274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pic>
        <p:nvPicPr>
          <p:cNvPr id="7" name="Picture 6">
            <a:extLst>
              <a:ext uri="{FF2B5EF4-FFF2-40B4-BE49-F238E27FC236}">
                <a16:creationId xmlns:a16="http://schemas.microsoft.com/office/drawing/2014/main" id="{86ACB8CA-4FAE-5E2A-2898-90ECF2BAD5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67223" y="2395438"/>
            <a:ext cx="6834333" cy="5770662"/>
          </a:xfrm>
          <a:prstGeom prst="rect">
            <a:avLst/>
          </a:prstGeom>
        </p:spPr>
      </p:pic>
      <mc:AlternateContent xmlns:mc="http://schemas.openxmlformats.org/markup-compatibility/2006" xmlns:a14="http://schemas.microsoft.com/office/drawing/2010/main">
        <mc:Choice Requires="a14">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1801457879"/>
                  </p:ext>
                </p:extLst>
              </p:nvPr>
            </p:nvGraphicFramePr>
            <p:xfrm>
              <a:off x="757565" y="2161287"/>
              <a:ext cx="11087284" cy="5717187"/>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673847">
                      <a:extLst>
                        <a:ext uri="{9D8B030D-6E8A-4147-A177-3AD203B41FA5}">
                          <a16:colId xmlns:a16="http://schemas.microsoft.com/office/drawing/2014/main" val="400002656"/>
                        </a:ext>
                      </a:extLst>
                    </a:gridCol>
                    <a:gridCol w="2072005">
                      <a:extLst>
                        <a:ext uri="{9D8B030D-6E8A-4147-A177-3AD203B41FA5}">
                          <a16:colId xmlns:a16="http://schemas.microsoft.com/office/drawing/2014/main" val="2332802750"/>
                        </a:ext>
                      </a:extLst>
                    </a:gridCol>
                    <a:gridCol w="2641918">
                      <a:extLst>
                        <a:ext uri="{9D8B030D-6E8A-4147-A177-3AD203B41FA5}">
                          <a16:colId xmlns:a16="http://schemas.microsoft.com/office/drawing/2014/main" val="4038638008"/>
                        </a:ext>
                      </a:extLst>
                    </a:gridCol>
                    <a:gridCol w="1633855">
                      <a:extLst>
                        <a:ext uri="{9D8B030D-6E8A-4147-A177-3AD203B41FA5}">
                          <a16:colId xmlns:a16="http://schemas.microsoft.com/office/drawing/2014/main" val="1301903536"/>
                        </a:ext>
                      </a:extLst>
                    </a:gridCol>
                    <a:gridCol w="2904879">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𝑆𝑂𝑅𝑇</m:t>
                                    </m:r>
                                    <m:r>
                                      <a:rPr lang="en-US" b="0" i="1" smtClean="0">
                                        <a:latin typeface="Cambria Math" panose="02040503050406030204" pitchFamily="18" charset="0"/>
                                        <a:ea typeface="Cambria Math" panose="02040503050406030204" pitchFamily="18" charset="0"/>
                                      </a:rPr>
                                      <m:t>↑</m:t>
                                    </m:r>
                                  </m:sub>
                                </m:sSub>
                              </m:oMath>
                            </m:oMathPara>
                          </a14:m>
                          <a:endParaRPr lang="en-US" b="0"/>
                        </a:p>
                      </a:txBody>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{C,E,F}</a:t>
                          </a:r>
                        </a:p>
                      </a:txBody>
                      <a:tcPr/>
                    </a:tc>
                    <a:tc>
                      <a:txBody>
                        <a:bodyPr/>
                        <a:lstStyle/>
                        <a:p>
                          <a:r>
                            <a:rPr lang="en-US"/>
                            <a:t>{E,F,C}</a:t>
                          </a:r>
                        </a:p>
                      </a:txBody>
                      <a:tcPr/>
                    </a:tc>
                    <a:tc>
                      <a:txBody>
                        <a:bodyPr/>
                        <a:lstStyle/>
                        <a:p>
                          <a:r>
                            <a:rPr lang="en-US"/>
                            <a:t>{A}</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highlight>
                                <a:srgbClr val="FFFF00"/>
                              </a:highlight>
                            </a:rPr>
                            <a:t>E</a:t>
                          </a:r>
                        </a:p>
                      </a:txBody>
                      <a:tcPr/>
                    </a:tc>
                    <a:tc>
                      <a:txBody>
                        <a:bodyPr/>
                        <a:lstStyle/>
                        <a:p>
                          <a:r>
                            <a:rPr lang="en-US"/>
                            <a:t>{D,I,J}</a:t>
                          </a:r>
                        </a:p>
                      </a:txBody>
                      <a:tcPr/>
                    </a:tc>
                    <a:tc>
                      <a:txBody>
                        <a:bodyPr/>
                        <a:lstStyle/>
                        <a:p>
                          <a:r>
                            <a:rPr lang="en-US"/>
                            <a:t>{I,J,D,F,C}</a:t>
                          </a:r>
                        </a:p>
                      </a:txBody>
                      <a:tcPr/>
                    </a:tc>
                    <a:tc>
                      <a:txBody>
                        <a:bodyPr/>
                        <a:lstStyle/>
                        <a:p>
                          <a:r>
                            <a:rPr lang="en-US"/>
                            <a:t>{A,E}</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t>I</a:t>
                          </a:r>
                        </a:p>
                      </a:txBody>
                      <a:tcPr/>
                    </a:tc>
                    <a:tc>
                      <a:txBody>
                        <a:bodyPr/>
                        <a:lstStyle/>
                        <a:p>
                          <a:r>
                            <a:rPr lang="en-US"/>
                            <a:t>{B,E,J,G}</a:t>
                          </a:r>
                        </a:p>
                      </a:txBody>
                      <a:tcPr/>
                    </a:tc>
                    <a:tc>
                      <a:txBody>
                        <a:bodyPr/>
                        <a:lstStyle/>
                        <a:p>
                          <a:r>
                            <a:rPr lang="en-US"/>
                            <a:t>{J,D,B,F,G,C}</a:t>
                          </a:r>
                        </a:p>
                      </a:txBody>
                      <a:tcPr/>
                    </a:tc>
                    <a:tc>
                      <a:txBody>
                        <a:bodyPr/>
                        <a:lstStyle/>
                        <a:p>
                          <a:r>
                            <a:rPr lang="en-US"/>
                            <a:t>{A,E,I}</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J</a:t>
                          </a:r>
                        </a:p>
                      </a:txBody>
                      <a:tcPr/>
                    </a:tc>
                    <a:tc>
                      <a:txBody>
                        <a:bodyPr/>
                        <a:lstStyle/>
                        <a:p>
                          <a:r>
                            <a:rPr lang="en-US">
                              <a:solidFill>
                                <a:schemeClr val="tx1"/>
                              </a:solidFill>
                            </a:rPr>
                            <a:t>{E,F,G,H,I}</a:t>
                          </a:r>
                        </a:p>
                      </a:txBody>
                      <a:tcPr/>
                    </a:tc>
                    <a:tc>
                      <a:txBody>
                        <a:bodyPr/>
                        <a:lstStyle/>
                        <a:p>
                          <a:r>
                            <a:rPr lang="en-US"/>
                            <a:t>{H,D,B,F,G,C}</a:t>
                          </a:r>
                        </a:p>
                      </a:txBody>
                      <a:tcPr/>
                    </a:tc>
                    <a:tc>
                      <a:txBody>
                        <a:bodyPr/>
                        <a:lstStyle/>
                        <a:p>
                          <a:r>
                            <a:rPr lang="en-US"/>
                            <a:t>{A,E,I,J}</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2603076133"/>
                      </a:ext>
                    </a:extLst>
                  </a:tr>
                  <a:tr h="816741">
                    <a:tc>
                      <a:txBody>
                        <a:bodyPr/>
                        <a:lstStyle/>
                        <a:p>
                          <a:r>
                            <a:rPr lang="en-US"/>
                            <a:t>5</a:t>
                          </a:r>
                        </a:p>
                      </a:txBody>
                      <a:tcPr/>
                    </a:tc>
                    <a:tc>
                      <a:txBody>
                        <a:bodyPr/>
                        <a:lstStyle/>
                        <a:p>
                          <a:r>
                            <a:rPr lang="en-US">
                              <a:highlight>
                                <a:srgbClr val="FFFF00"/>
                              </a:highlight>
                            </a:rPr>
                            <a:t>H</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4293385892"/>
                      </a:ext>
                    </a:extLst>
                  </a:tr>
                </a:tbl>
              </a:graphicData>
            </a:graphic>
          </p:graphicFrame>
        </mc:Choice>
        <mc:Fallback xmlns="">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1801457879"/>
                  </p:ext>
                </p:extLst>
              </p:nvPr>
            </p:nvGraphicFramePr>
            <p:xfrm>
              <a:off x="757565" y="2161287"/>
              <a:ext cx="11087284" cy="5717187"/>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673847">
                      <a:extLst>
                        <a:ext uri="{9D8B030D-6E8A-4147-A177-3AD203B41FA5}">
                          <a16:colId xmlns:a16="http://schemas.microsoft.com/office/drawing/2014/main" val="400002656"/>
                        </a:ext>
                      </a:extLst>
                    </a:gridCol>
                    <a:gridCol w="2072005">
                      <a:extLst>
                        <a:ext uri="{9D8B030D-6E8A-4147-A177-3AD203B41FA5}">
                          <a16:colId xmlns:a16="http://schemas.microsoft.com/office/drawing/2014/main" val="2332802750"/>
                        </a:ext>
                      </a:extLst>
                    </a:gridCol>
                    <a:gridCol w="2641918">
                      <a:extLst>
                        <a:ext uri="{9D8B030D-6E8A-4147-A177-3AD203B41FA5}">
                          <a16:colId xmlns:a16="http://schemas.microsoft.com/office/drawing/2014/main" val="4038638008"/>
                        </a:ext>
                      </a:extLst>
                    </a:gridCol>
                    <a:gridCol w="1633855">
                      <a:extLst>
                        <a:ext uri="{9D8B030D-6E8A-4147-A177-3AD203B41FA5}">
                          <a16:colId xmlns:a16="http://schemas.microsoft.com/office/drawing/2014/main" val="1301903536"/>
                        </a:ext>
                      </a:extLst>
                    </a:gridCol>
                    <a:gridCol w="2904879">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endParaRPr lang="en-US"/>
                        </a:p>
                      </a:txBody>
                      <a:tcPr>
                        <a:blipFill>
                          <a:blip r:embed="rId4"/>
                          <a:stretch>
                            <a:fillRect l="-281761" t="-9701" r="-839" b="-602239"/>
                          </a:stretch>
                        </a:blipFill>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{C,E,F}</a:t>
                          </a:r>
                        </a:p>
                      </a:txBody>
                      <a:tcPr/>
                    </a:tc>
                    <a:tc>
                      <a:txBody>
                        <a:bodyPr/>
                        <a:lstStyle/>
                        <a:p>
                          <a:r>
                            <a:rPr lang="en-US"/>
                            <a:t>{E,F,C}</a:t>
                          </a:r>
                        </a:p>
                      </a:txBody>
                      <a:tcPr/>
                    </a:tc>
                    <a:tc>
                      <a:txBody>
                        <a:bodyPr/>
                        <a:lstStyle/>
                        <a:p>
                          <a:r>
                            <a:rPr lang="en-US"/>
                            <a:t>{A}</a:t>
                          </a:r>
                        </a:p>
                      </a:txBody>
                      <a:tcPr/>
                    </a:tc>
                    <a:tc>
                      <a:txBody>
                        <a:bodyPr/>
                        <a:lstStyle/>
                        <a:p>
                          <a:endParaRPr lang="en-US"/>
                        </a:p>
                      </a:txBody>
                      <a:tcPr>
                        <a:blipFill>
                          <a:blip r:embed="rId4"/>
                          <a:stretch>
                            <a:fillRect l="-281761" t="-209701" r="-839" b="-402239"/>
                          </a:stretch>
                        </a:blipFill>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highlight>
                                <a:srgbClr val="FFFF00"/>
                              </a:highlight>
                            </a:rPr>
                            <a:t>E</a:t>
                          </a:r>
                        </a:p>
                      </a:txBody>
                      <a:tcPr/>
                    </a:tc>
                    <a:tc>
                      <a:txBody>
                        <a:bodyPr/>
                        <a:lstStyle/>
                        <a:p>
                          <a:r>
                            <a:rPr lang="en-US"/>
                            <a:t>{D,I,J}</a:t>
                          </a:r>
                        </a:p>
                      </a:txBody>
                      <a:tcPr/>
                    </a:tc>
                    <a:tc>
                      <a:txBody>
                        <a:bodyPr/>
                        <a:lstStyle/>
                        <a:p>
                          <a:r>
                            <a:rPr lang="en-US"/>
                            <a:t>{I,J,D,F,C}</a:t>
                          </a:r>
                        </a:p>
                      </a:txBody>
                      <a:tcPr/>
                    </a:tc>
                    <a:tc>
                      <a:txBody>
                        <a:bodyPr/>
                        <a:lstStyle/>
                        <a:p>
                          <a:r>
                            <a:rPr lang="en-US"/>
                            <a:t>{A,E}</a:t>
                          </a:r>
                        </a:p>
                      </a:txBody>
                      <a:tcPr/>
                    </a:tc>
                    <a:tc>
                      <a:txBody>
                        <a:bodyPr/>
                        <a:lstStyle/>
                        <a:p>
                          <a:endParaRPr lang="en-US"/>
                        </a:p>
                      </a:txBody>
                      <a:tcPr>
                        <a:blipFill>
                          <a:blip r:embed="rId4"/>
                          <a:stretch>
                            <a:fillRect l="-281761" t="-307407" r="-839" b="-299259"/>
                          </a:stretch>
                        </a:blipFill>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t>I</a:t>
                          </a:r>
                        </a:p>
                      </a:txBody>
                      <a:tcPr/>
                    </a:tc>
                    <a:tc>
                      <a:txBody>
                        <a:bodyPr/>
                        <a:lstStyle/>
                        <a:p>
                          <a:r>
                            <a:rPr lang="en-US"/>
                            <a:t>{B,E,J,G}</a:t>
                          </a:r>
                        </a:p>
                      </a:txBody>
                      <a:tcPr/>
                    </a:tc>
                    <a:tc>
                      <a:txBody>
                        <a:bodyPr/>
                        <a:lstStyle/>
                        <a:p>
                          <a:r>
                            <a:rPr lang="en-US"/>
                            <a:t>{J,D,B,F,G,C}</a:t>
                          </a:r>
                        </a:p>
                      </a:txBody>
                      <a:tcPr/>
                    </a:tc>
                    <a:tc>
                      <a:txBody>
                        <a:bodyPr/>
                        <a:lstStyle/>
                        <a:p>
                          <a:r>
                            <a:rPr lang="en-US"/>
                            <a:t>{A,E,I}</a:t>
                          </a:r>
                        </a:p>
                      </a:txBody>
                      <a:tcPr/>
                    </a:tc>
                    <a:tc>
                      <a:txBody>
                        <a:bodyPr/>
                        <a:lstStyle/>
                        <a:p>
                          <a:endParaRPr lang="en-US"/>
                        </a:p>
                      </a:txBody>
                      <a:tcPr>
                        <a:blipFill>
                          <a:blip r:embed="rId4"/>
                          <a:stretch>
                            <a:fillRect l="-281761" t="-410448" r="-839" b="-201493"/>
                          </a:stretch>
                        </a:blipFill>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J</a:t>
                          </a:r>
                        </a:p>
                      </a:txBody>
                      <a:tcPr/>
                    </a:tc>
                    <a:tc>
                      <a:txBody>
                        <a:bodyPr/>
                        <a:lstStyle/>
                        <a:p>
                          <a:r>
                            <a:rPr lang="en-US">
                              <a:solidFill>
                                <a:schemeClr val="tx1"/>
                              </a:solidFill>
                            </a:rPr>
                            <a:t>{E,F,G,H,I}</a:t>
                          </a:r>
                        </a:p>
                      </a:txBody>
                      <a:tcPr/>
                    </a:tc>
                    <a:tc>
                      <a:txBody>
                        <a:bodyPr/>
                        <a:lstStyle/>
                        <a:p>
                          <a:r>
                            <a:rPr lang="en-US"/>
                            <a:t>{H,D,B,F,G,C}</a:t>
                          </a:r>
                        </a:p>
                      </a:txBody>
                      <a:tcPr/>
                    </a:tc>
                    <a:tc>
                      <a:txBody>
                        <a:bodyPr/>
                        <a:lstStyle/>
                        <a:p>
                          <a:r>
                            <a:rPr lang="en-US"/>
                            <a:t>{A,E,I,J}</a:t>
                          </a:r>
                        </a:p>
                      </a:txBody>
                      <a:tcPr/>
                    </a:tc>
                    <a:tc>
                      <a:txBody>
                        <a:bodyPr/>
                        <a:lstStyle/>
                        <a:p>
                          <a:endParaRPr lang="en-US"/>
                        </a:p>
                      </a:txBody>
                      <a:tcPr>
                        <a:blipFill>
                          <a:blip r:embed="rId4"/>
                          <a:stretch>
                            <a:fillRect l="-281761" t="-510448" r="-839" b="-101493"/>
                          </a:stretch>
                        </a:blipFill>
                      </a:tcPr>
                    </a:tc>
                    <a:extLst>
                      <a:ext uri="{0D108BD9-81ED-4DB2-BD59-A6C34878D82A}">
                        <a16:rowId xmlns:a16="http://schemas.microsoft.com/office/drawing/2014/main" val="2603076133"/>
                      </a:ext>
                    </a:extLst>
                  </a:tr>
                  <a:tr h="816741">
                    <a:tc>
                      <a:txBody>
                        <a:bodyPr/>
                        <a:lstStyle/>
                        <a:p>
                          <a:r>
                            <a:rPr lang="en-US"/>
                            <a:t>5</a:t>
                          </a:r>
                        </a:p>
                      </a:txBody>
                      <a:tcPr/>
                    </a:tc>
                    <a:tc>
                      <a:txBody>
                        <a:bodyPr/>
                        <a:lstStyle/>
                        <a:p>
                          <a:r>
                            <a:rPr lang="en-US">
                              <a:highlight>
                                <a:srgbClr val="FFFF00"/>
                              </a:highlight>
                            </a:rPr>
                            <a:t>H</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4293385892"/>
                      </a:ext>
                    </a:extLst>
                  </a:tr>
                </a:tbl>
              </a:graphicData>
            </a:graphic>
          </p:graphicFrame>
        </mc:Fallback>
      </mc:AlternateContent>
      <p:sp>
        <p:nvSpPr>
          <p:cNvPr id="9" name="object 20">
            <a:extLst>
              <a:ext uri="{FF2B5EF4-FFF2-40B4-BE49-F238E27FC236}">
                <a16:creationId xmlns:a16="http://schemas.microsoft.com/office/drawing/2014/main" id="{1DD77C24-2146-F01C-FAAF-B764301171C5}"/>
              </a:ext>
            </a:extLst>
          </p:cNvPr>
          <p:cNvSpPr txBox="1"/>
          <p:nvPr/>
        </p:nvSpPr>
        <p:spPr>
          <a:xfrm>
            <a:off x="443277" y="9449419"/>
            <a:ext cx="11277600"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E J H </a:t>
            </a:r>
            <a:endParaRPr lang="vi-VN" sz="4400" spc="-5">
              <a:solidFill>
                <a:schemeClr val="bg1"/>
              </a:solidFill>
              <a:cs typeface="Source Sans Pro Light"/>
            </a:endParaRPr>
          </a:p>
        </p:txBody>
      </p:sp>
    </p:spTree>
    <p:extLst>
      <p:ext uri="{BB962C8B-B14F-4D97-AF65-F5344CB8AC3E}">
        <p14:creationId xmlns:p14="http://schemas.microsoft.com/office/powerpoint/2010/main" val="1523446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603500"/>
            <a:ext cx="16916400" cy="762381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t>Thuật giải BFS khá đơn giản. Tuy vậy, trên thực tế cũng như tìm kiếm theo chiều rộng và chiều sâu, hiếm khi ta dung BFS một cách trực tiếp. Thông thường, người ta thường dùng các phiên bản của BFS là AT, AKT và A*</a:t>
            </a:r>
          </a:p>
          <a:p>
            <a:pPr marL="583565" marR="5080" indent="-571500" algn="just">
              <a:lnSpc>
                <a:spcPct val="130000"/>
              </a:lnSpc>
              <a:buFont typeface="Wingdings" panose="05000000000000000000" pitchFamily="2" charset="2"/>
              <a:buChar char="§"/>
            </a:pPr>
            <a:r>
              <a:rPr lang="en-US" sz="4400" spc="-5"/>
              <a:t>Thông thường, trong các phương án tìm kiếm BFS. Độ tốt f của một trạng thái được tính dựa vào 2 giá trị </a:t>
            </a:r>
            <a:r>
              <a:rPr lang="en-US" sz="4400" b="1" spc="-5"/>
              <a:t>g</a:t>
            </a:r>
            <a:r>
              <a:rPr lang="en-US" sz="4400" spc="-5"/>
              <a:t> và </a:t>
            </a:r>
            <a:r>
              <a:rPr lang="en-US" sz="4400" b="1" spc="-5"/>
              <a:t>h’</a:t>
            </a:r>
            <a:r>
              <a:rPr lang="en-US" sz="4400" spc="-5"/>
              <a:t>. </a:t>
            </a:r>
          </a:p>
          <a:p>
            <a:pPr marL="1497965" marR="5080" lvl="2" indent="-571500" algn="just">
              <a:lnSpc>
                <a:spcPct val="130000"/>
              </a:lnSpc>
              <a:buFont typeface="Wingdings" panose="05000000000000000000" pitchFamily="2" charset="2"/>
              <a:buChar char="§"/>
            </a:pPr>
            <a:r>
              <a:rPr lang="en-US" sz="4000" spc="-5"/>
              <a:t>h’: ước lượng chi phí từ trạng thái hiện hành – trạng thái đích</a:t>
            </a:r>
          </a:p>
          <a:p>
            <a:pPr marL="1497965" marR="5080" lvl="2" indent="-571500" algn="just">
              <a:lnSpc>
                <a:spcPct val="130000"/>
              </a:lnSpc>
              <a:buFont typeface="Wingdings" panose="05000000000000000000" pitchFamily="2" charset="2"/>
              <a:buChar char="§"/>
            </a:pPr>
            <a:r>
              <a:rPr lang="en-US" sz="4000" spc="-5"/>
              <a:t>g: chiều dài đoạn đường đã đi từ trạng thái ban đầu đến trạng thái hiện tại (g là chi phí thực sự chứ không phải ước lượng)</a:t>
            </a:r>
            <a:endParaRPr lang="vi-VN" sz="40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Tree>
    <p:extLst>
      <p:ext uri="{BB962C8B-B14F-4D97-AF65-F5344CB8AC3E}">
        <p14:creationId xmlns:p14="http://schemas.microsoft.com/office/powerpoint/2010/main" val="8023645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I_main">
      <a:majorFont>
        <a:latin typeface="Be Vietnam Pro Black"/>
        <a:ea typeface=""/>
        <a:cs typeface=""/>
      </a:majorFont>
      <a:minorFont>
        <a:latin typeface="Be Vietnam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netic Fields - by Lifeliqe autor Michael Carter.pptx" id="{1CD8B0ED-503E-4F9D-BE1F-EA91A594AAD6}" vid="{DDA4976A-1FAE-4427-8059-0A415774D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Magnetism Magnetic Fields</Template>
  <TotalTime>7552</TotalTime>
  <Words>11427</Words>
  <Application>Microsoft Macintosh PowerPoint</Application>
  <PresentationFormat>Custom</PresentationFormat>
  <Paragraphs>2142</Paragraphs>
  <Slides>68</Slides>
  <Notes>67</Notes>
  <HiddenSlides>15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Arial</vt:lpstr>
      <vt:lpstr>Be Vietnam Pro</vt:lpstr>
      <vt:lpstr>Be Vietnam Pro Black</vt:lpstr>
      <vt:lpstr>Calibri</vt:lpstr>
      <vt:lpstr>Cambria Math</vt:lpstr>
      <vt:lpstr>Source Sans Pro Light</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HẾT CHƯƠNG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SCB</dc:creator>
  <cp:lastModifiedBy>Thinh Doan Vu</cp:lastModifiedBy>
  <cp:revision>84</cp:revision>
  <dcterms:created xsi:type="dcterms:W3CDTF">2023-06-02T10:09:28Z</dcterms:created>
  <dcterms:modified xsi:type="dcterms:W3CDTF">2023-09-29T08:45:49Z</dcterms:modified>
</cp:coreProperties>
</file>